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60" r:id="rId5"/>
    <p:sldId id="261" r:id="rId6"/>
    <p:sldId id="279" r:id="rId7"/>
    <p:sldId id="277" r:id="rId8"/>
    <p:sldId id="286" r:id="rId9"/>
    <p:sldId id="262" r:id="rId10"/>
    <p:sldId id="281" r:id="rId11"/>
    <p:sldId id="285" r:id="rId12"/>
    <p:sldId id="284" r:id="rId13"/>
    <p:sldId id="283" r:id="rId14"/>
    <p:sldId id="259" r:id="rId15"/>
    <p:sldId id="287" r:id="rId16"/>
    <p:sldId id="288" r:id="rId17"/>
    <p:sldId id="289" r:id="rId18"/>
    <p:sldId id="264" r:id="rId19"/>
    <p:sldId id="278" r:id="rId20"/>
    <p:sldId id="265" r:id="rId21"/>
    <p:sldId id="266" r:id="rId22"/>
    <p:sldId id="267" r:id="rId23"/>
    <p:sldId id="269" r:id="rId24"/>
    <p:sldId id="270" r:id="rId25"/>
    <p:sldId id="298" r:id="rId26"/>
    <p:sldId id="268" r:id="rId27"/>
    <p:sldId id="291" r:id="rId28"/>
    <p:sldId id="292" r:id="rId29"/>
    <p:sldId id="293" r:id="rId30"/>
    <p:sldId id="294" r:id="rId31"/>
    <p:sldId id="271" r:id="rId32"/>
    <p:sldId id="272" r:id="rId33"/>
    <p:sldId id="290" r:id="rId34"/>
    <p:sldId id="296" r:id="rId35"/>
    <p:sldId id="295" r:id="rId36"/>
    <p:sldId id="299" r:id="rId37"/>
    <p:sldId id="300" r:id="rId38"/>
    <p:sldId id="275" r:id="rId39"/>
    <p:sldId id="297" r:id="rId40"/>
  </p:sldIdLst>
  <p:sldSz cx="12192000" cy="6858000"/>
  <p:notesSz cx="6888163" cy="100187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BFAA"/>
    <a:srgbClr val="EA7A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pl-PL"/>
          </a:p>
        </p:txBody>
      </p:sp>
      <p:sp>
        <p:nvSpPr>
          <p:cNvPr id="3" name="Symbol zastępczy daty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C6C106FB-8B5D-4370-8B4D-0D4332BA455A}" type="datetimeFigureOut">
              <a:rPr lang="pl-PL" smtClean="0"/>
              <a:t>14.10.2022</a:t>
            </a:fld>
            <a:endParaRPr lang="pl-PL"/>
          </a:p>
        </p:txBody>
      </p:sp>
      <p:sp>
        <p:nvSpPr>
          <p:cNvPr id="4" name="Symbol zastępczy obrazu slajdu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pl-PL"/>
          </a:p>
        </p:txBody>
      </p:sp>
      <p:sp>
        <p:nvSpPr>
          <p:cNvPr id="5" name="Symbol zastępczy notatek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pl-PL"/>
          </a:p>
        </p:txBody>
      </p:sp>
      <p:sp>
        <p:nvSpPr>
          <p:cNvPr id="7" name="Symbol zastępczy numeru slajdu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FF883695-D4E8-4BEF-A651-5100ED282291}" type="slidenum">
              <a:rPr lang="pl-PL" smtClean="0"/>
              <a:t>‹#›</a:t>
            </a:fld>
            <a:endParaRPr lang="pl-PL"/>
          </a:p>
        </p:txBody>
      </p:sp>
    </p:spTree>
    <p:extLst>
      <p:ext uri="{BB962C8B-B14F-4D97-AF65-F5344CB8AC3E}">
        <p14:creationId xmlns:p14="http://schemas.microsoft.com/office/powerpoint/2010/main" val="46111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F883695-D4E8-4BEF-A651-5100ED282291}" type="slidenum">
              <a:rPr lang="pl-PL" smtClean="0"/>
              <a:t>1</a:t>
            </a:fld>
            <a:endParaRPr lang="pl-PL"/>
          </a:p>
        </p:txBody>
      </p:sp>
    </p:spTree>
    <p:extLst>
      <p:ext uri="{BB962C8B-B14F-4D97-AF65-F5344CB8AC3E}">
        <p14:creationId xmlns:p14="http://schemas.microsoft.com/office/powerpoint/2010/main" val="355176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F883695-D4E8-4BEF-A651-5100ED282291}" type="slidenum">
              <a:rPr lang="pl-PL" smtClean="0"/>
              <a:t>10</a:t>
            </a:fld>
            <a:endParaRPr lang="pl-PL"/>
          </a:p>
        </p:txBody>
      </p:sp>
    </p:spTree>
    <p:extLst>
      <p:ext uri="{BB962C8B-B14F-4D97-AF65-F5344CB8AC3E}">
        <p14:creationId xmlns:p14="http://schemas.microsoft.com/office/powerpoint/2010/main" val="26271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F883695-D4E8-4BEF-A651-5100ED282291}" type="slidenum">
              <a:rPr lang="pl-PL" smtClean="0"/>
              <a:t>16</a:t>
            </a:fld>
            <a:endParaRPr lang="pl-PL"/>
          </a:p>
        </p:txBody>
      </p:sp>
    </p:spTree>
    <p:extLst>
      <p:ext uri="{BB962C8B-B14F-4D97-AF65-F5344CB8AC3E}">
        <p14:creationId xmlns:p14="http://schemas.microsoft.com/office/powerpoint/2010/main" val="405731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F883695-D4E8-4BEF-A651-5100ED282291}" type="slidenum">
              <a:rPr lang="pl-PL" smtClean="0"/>
              <a:t>38</a:t>
            </a:fld>
            <a:endParaRPr lang="pl-PL"/>
          </a:p>
        </p:txBody>
      </p:sp>
    </p:spTree>
    <p:extLst>
      <p:ext uri="{BB962C8B-B14F-4D97-AF65-F5344CB8AC3E}">
        <p14:creationId xmlns:p14="http://schemas.microsoft.com/office/powerpoint/2010/main" val="925482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EF9F23-014E-72A6-E1C2-17542F24CD13}"/>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30158349-442E-0A39-D7D0-5434F87521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543088C5-2CA6-8956-8361-3194426356F7}"/>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5" name="Symbol zastępczy stopki 4">
            <a:extLst>
              <a:ext uri="{FF2B5EF4-FFF2-40B4-BE49-F238E27FC236}">
                <a16:creationId xmlns:a16="http://schemas.microsoft.com/office/drawing/2014/main" id="{39721ED4-4EFC-6DF8-4836-83D5DE67EE4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C745DB3-D668-8727-1CE0-2DD7CD746971}"/>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143167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F8345B-8328-99C2-96A0-CAB6385A0FA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54F425E0-2995-58E5-70CE-8F80D58EFCA2}"/>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9E16DA0-9B42-B642-C295-A282A5791451}"/>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5" name="Symbol zastępczy stopki 4">
            <a:extLst>
              <a:ext uri="{FF2B5EF4-FFF2-40B4-BE49-F238E27FC236}">
                <a16:creationId xmlns:a16="http://schemas.microsoft.com/office/drawing/2014/main" id="{45D0E32F-F711-67D8-F69B-A6DA3CF9586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17DC275-9A2F-03C3-1F7A-A1A8F6BD86D6}"/>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1487842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BDE33049-87F8-ABA4-C14F-28F012C4F191}"/>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D372EE9-EFFF-C707-D8AE-03823E37D0D8}"/>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7A33382-BABE-7285-8EC6-81B4A76887F4}"/>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5" name="Symbol zastępczy stopki 4">
            <a:extLst>
              <a:ext uri="{FF2B5EF4-FFF2-40B4-BE49-F238E27FC236}">
                <a16:creationId xmlns:a16="http://schemas.microsoft.com/office/drawing/2014/main" id="{794C9BFF-AE11-62CA-4854-33E3150E673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B4D1D30-939B-D0FC-CDA3-9AA301F8D2EE}"/>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424896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B75C3F-F20A-C820-3BCE-AFCE192FBF6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9087467-88C5-7AAF-32DC-5A9DACB2050E}"/>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F95D79C-073C-36F6-F70A-41012E266CFC}"/>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5" name="Symbol zastępczy stopki 4">
            <a:extLst>
              <a:ext uri="{FF2B5EF4-FFF2-40B4-BE49-F238E27FC236}">
                <a16:creationId xmlns:a16="http://schemas.microsoft.com/office/drawing/2014/main" id="{F0BA8046-99ED-6246-5F3A-17A20B2F47A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230DA88-6B85-DB99-2EE4-88BB0E701450}"/>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7217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4B5FF5-EEDD-2CF9-86AA-0D0FB0262060}"/>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6369EDD1-1183-E327-0F3D-099E99BE6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6357FD08-1039-CB35-F861-616C08DE313C}"/>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5" name="Symbol zastępczy stopki 4">
            <a:extLst>
              <a:ext uri="{FF2B5EF4-FFF2-40B4-BE49-F238E27FC236}">
                <a16:creationId xmlns:a16="http://schemas.microsoft.com/office/drawing/2014/main" id="{ED113D0F-AE39-47BA-7823-F8CA2FE2D38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3F08F06-9C87-FC4F-71A6-99DEF59B6E99}"/>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287709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CB1FD7-4620-CDB4-8998-DFD51D58032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133E797-89AA-E3C0-DF98-FF45FA72B66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E93606FD-5CBA-9D2B-CA76-2055A584D4E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789A81A3-6C8C-2325-BB9D-B775F10A3E15}"/>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6" name="Symbol zastępczy stopki 5">
            <a:extLst>
              <a:ext uri="{FF2B5EF4-FFF2-40B4-BE49-F238E27FC236}">
                <a16:creationId xmlns:a16="http://schemas.microsoft.com/office/drawing/2014/main" id="{188123D4-E3A2-D978-079D-DC3F033B731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F9EBB50-4FC2-E592-AB74-600016D68BD4}"/>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71723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0A44B3-36F6-405B-0FDF-9596D7B13FA8}"/>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37B6D139-A6B0-C2D4-8612-1CE9413561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584ABA93-74E1-6FC0-2BC3-036B5FC10774}"/>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48768D4B-56EE-0672-4DF6-5BE471344A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2F403D03-8922-905B-1508-38511307183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F3288704-BB7F-EDD3-B397-DFF055CE219B}"/>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8" name="Symbol zastępczy stopki 7">
            <a:extLst>
              <a:ext uri="{FF2B5EF4-FFF2-40B4-BE49-F238E27FC236}">
                <a16:creationId xmlns:a16="http://schemas.microsoft.com/office/drawing/2014/main" id="{FEE72362-C295-5B60-4845-130F056AA42F}"/>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BF802063-4964-56A2-C963-5AE737431FD8}"/>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2620833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AFB9BF-92C2-BFAE-0479-8C04B4BE62B3}"/>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CD17F48-5214-E6C2-D91F-93060BDF779D}"/>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4" name="Symbol zastępczy stopki 3">
            <a:extLst>
              <a:ext uri="{FF2B5EF4-FFF2-40B4-BE49-F238E27FC236}">
                <a16:creationId xmlns:a16="http://schemas.microsoft.com/office/drawing/2014/main" id="{36A0808C-D951-5361-675B-93EAAE82C4E6}"/>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9CA30950-1BBB-EA6B-0831-BA5BD5AAC9BD}"/>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1348590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0635BD13-CE07-E1C5-D1BD-380CDABF9A38}"/>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3" name="Symbol zastępczy stopki 2">
            <a:extLst>
              <a:ext uri="{FF2B5EF4-FFF2-40B4-BE49-F238E27FC236}">
                <a16:creationId xmlns:a16="http://schemas.microsoft.com/office/drawing/2014/main" id="{F45104BB-1BD5-4354-C13D-21CCEFE170EA}"/>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242EBDB6-BE98-116E-66B6-F164C93AC2F0}"/>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36524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7C3E93-419D-8E22-3D3A-25EF2D90D4F3}"/>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2F001DBE-2525-1309-7439-68D358F660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C100DA2B-07F2-A721-A630-761F0155E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600A2362-66CD-8FB6-F244-3CEFBB619A5E}"/>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6" name="Symbol zastępczy stopki 5">
            <a:extLst>
              <a:ext uri="{FF2B5EF4-FFF2-40B4-BE49-F238E27FC236}">
                <a16:creationId xmlns:a16="http://schemas.microsoft.com/office/drawing/2014/main" id="{238B41BB-29F4-1371-BD52-84927998AC4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EC335B1-71A2-BDBE-EB68-C0A0747F99D4}"/>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348386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88355D-CC3F-0E0F-A6B1-A5DC7413EA4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1C3F976-BB6A-2744-0D0F-B2078B452F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7069A1BF-6EDF-20D0-C959-0193E8627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63C8E8C7-0600-A6CA-BFF1-B6C69879CDBA}"/>
              </a:ext>
            </a:extLst>
          </p:cNvPr>
          <p:cNvSpPr>
            <a:spLocks noGrp="1"/>
          </p:cNvSpPr>
          <p:nvPr>
            <p:ph type="dt" sz="half" idx="10"/>
          </p:nvPr>
        </p:nvSpPr>
        <p:spPr/>
        <p:txBody>
          <a:bodyPr/>
          <a:lstStyle/>
          <a:p>
            <a:fld id="{27925E95-524A-4D32-9258-BCA3BDC0FDB7}" type="datetimeFigureOut">
              <a:rPr lang="pl-PL" smtClean="0"/>
              <a:t>14.10.2022</a:t>
            </a:fld>
            <a:endParaRPr lang="pl-PL"/>
          </a:p>
        </p:txBody>
      </p:sp>
      <p:sp>
        <p:nvSpPr>
          <p:cNvPr id="6" name="Symbol zastępczy stopki 5">
            <a:extLst>
              <a:ext uri="{FF2B5EF4-FFF2-40B4-BE49-F238E27FC236}">
                <a16:creationId xmlns:a16="http://schemas.microsoft.com/office/drawing/2014/main" id="{1DB90427-BA00-36D7-6637-C4B022CEE1B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FA31D45-13B2-488D-060F-C421DDF2DFC1}"/>
              </a:ext>
            </a:extLst>
          </p:cNvPr>
          <p:cNvSpPr>
            <a:spLocks noGrp="1"/>
          </p:cNvSpPr>
          <p:nvPr>
            <p:ph type="sldNum" sz="quarter" idx="12"/>
          </p:nvPr>
        </p:nvSpPr>
        <p:spPr/>
        <p:txBody>
          <a:bodyPr/>
          <a:lstStyle/>
          <a:p>
            <a:fld id="{7A3460D4-ACA4-440F-81BB-582FACAE0AF5}" type="slidenum">
              <a:rPr lang="pl-PL" smtClean="0"/>
              <a:t>‹#›</a:t>
            </a:fld>
            <a:endParaRPr lang="pl-PL"/>
          </a:p>
        </p:txBody>
      </p:sp>
    </p:spTree>
    <p:extLst>
      <p:ext uri="{BB962C8B-B14F-4D97-AF65-F5344CB8AC3E}">
        <p14:creationId xmlns:p14="http://schemas.microsoft.com/office/powerpoint/2010/main" val="420165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AE8480DE-C6DA-6340-001B-9F0299417C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2729E15E-666B-CB9F-35AC-4BD9FFD46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900A758-2B37-762C-AB4F-9E9C32EF18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25E95-524A-4D32-9258-BCA3BDC0FDB7}" type="datetimeFigureOut">
              <a:rPr lang="pl-PL" smtClean="0"/>
              <a:t>14.10.2022</a:t>
            </a:fld>
            <a:endParaRPr lang="pl-PL"/>
          </a:p>
        </p:txBody>
      </p:sp>
      <p:sp>
        <p:nvSpPr>
          <p:cNvPr id="5" name="Symbol zastępczy stopki 4">
            <a:extLst>
              <a:ext uri="{FF2B5EF4-FFF2-40B4-BE49-F238E27FC236}">
                <a16:creationId xmlns:a16="http://schemas.microsoft.com/office/drawing/2014/main" id="{DE867F54-E5C1-9FE3-5950-7F964868B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DDAF4FEB-2C9B-5D0F-1CFE-12D7B736A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460D4-ACA4-440F-81BB-582FACAE0AF5}" type="slidenum">
              <a:rPr lang="pl-PL" smtClean="0"/>
              <a:t>‹#›</a:t>
            </a:fld>
            <a:endParaRPr lang="pl-PL"/>
          </a:p>
        </p:txBody>
      </p:sp>
    </p:spTree>
    <p:extLst>
      <p:ext uri="{BB962C8B-B14F-4D97-AF65-F5344CB8AC3E}">
        <p14:creationId xmlns:p14="http://schemas.microsoft.com/office/powerpoint/2010/main" val="4237655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49000"/>
          </a:blip>
          <a:tile tx="0" ty="0" sx="100000" sy="100000" flip="none" algn="tl"/>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718691-2A18-3CA1-E22A-58F8A69F829D}"/>
              </a:ext>
            </a:extLst>
          </p:cNvPr>
          <p:cNvSpPr>
            <a:spLocks noGrp="1"/>
          </p:cNvSpPr>
          <p:nvPr>
            <p:ph type="ctrTitle"/>
          </p:nvPr>
        </p:nvSpPr>
        <p:spPr>
          <a:xfrm>
            <a:off x="5943600" y="1861779"/>
            <a:ext cx="6024134" cy="2889114"/>
          </a:xfrm>
        </p:spPr>
        <p:txBody>
          <a:bodyPr anchor="b">
            <a:normAutofit/>
          </a:bodyPr>
          <a:lstStyle/>
          <a:p>
            <a:pPr algn="l"/>
            <a:r>
              <a:rPr lang="pl-PL" sz="4700" b="1" dirty="0">
                <a:solidFill>
                  <a:srgbClr val="002060"/>
                </a:solidFill>
              </a:rPr>
              <a:t>„Rola właściwego żywienia, wpływ na rozwój, jakość i długość życia”</a:t>
            </a:r>
          </a:p>
        </p:txBody>
      </p:sp>
      <p:sp>
        <p:nvSpPr>
          <p:cNvPr id="3" name="Podtytuł 2">
            <a:extLst>
              <a:ext uri="{FF2B5EF4-FFF2-40B4-BE49-F238E27FC236}">
                <a16:creationId xmlns:a16="http://schemas.microsoft.com/office/drawing/2014/main" id="{F2F11063-FEFE-CAFF-BA27-8F4A04651253}"/>
              </a:ext>
            </a:extLst>
          </p:cNvPr>
          <p:cNvSpPr>
            <a:spLocks noGrp="1"/>
          </p:cNvSpPr>
          <p:nvPr>
            <p:ph type="subTitle" idx="1"/>
          </p:nvPr>
        </p:nvSpPr>
        <p:spPr>
          <a:xfrm>
            <a:off x="6746627" y="4750893"/>
            <a:ext cx="4645250" cy="1147863"/>
          </a:xfrm>
        </p:spPr>
        <p:txBody>
          <a:bodyPr anchor="t">
            <a:normAutofit/>
          </a:bodyPr>
          <a:lstStyle/>
          <a:p>
            <a:pPr algn="l"/>
            <a:endParaRPr lang="pl-PL" sz="2000"/>
          </a:p>
          <a:p>
            <a:pPr algn="l"/>
            <a:endParaRPr lang="pl-PL" sz="2000"/>
          </a:p>
        </p:txBody>
      </p:sp>
      <p:sp>
        <p:nvSpPr>
          <p:cNvPr id="85" name="Freeform: Shape 8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Obraz 7">
            <a:extLst>
              <a:ext uri="{FF2B5EF4-FFF2-40B4-BE49-F238E27FC236}">
                <a16:creationId xmlns:a16="http://schemas.microsoft.com/office/drawing/2014/main" id="{3356BBAF-61A5-3D97-D162-17BFFD62F792}"/>
              </a:ext>
            </a:extLst>
          </p:cNvPr>
          <p:cNvPicPr>
            <a:picLocks noChangeAspect="1"/>
          </p:cNvPicPr>
          <p:nvPr/>
        </p:nvPicPr>
        <p:blipFill rotWithShape="1">
          <a:blip r:embed="rId4"/>
          <a:srcRect t="1274" r="1" b="1"/>
          <a:stretch/>
        </p:blipFill>
        <p:spPr>
          <a:xfrm>
            <a:off x="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4" name="Obraz 3">
            <a:extLst>
              <a:ext uri="{FF2B5EF4-FFF2-40B4-BE49-F238E27FC236}">
                <a16:creationId xmlns:a16="http://schemas.microsoft.com/office/drawing/2014/main" id="{A4154DB2-F964-8245-BA08-9782D0C1C338}"/>
              </a:ext>
            </a:extLst>
          </p:cNvPr>
          <p:cNvPicPr>
            <a:picLocks noChangeAspect="1"/>
          </p:cNvPicPr>
          <p:nvPr/>
        </p:nvPicPr>
        <p:blipFill>
          <a:blip r:embed="rId5"/>
          <a:stretch>
            <a:fillRect/>
          </a:stretch>
        </p:blipFill>
        <p:spPr>
          <a:xfrm>
            <a:off x="10161901" y="172407"/>
            <a:ext cx="1790311" cy="1551618"/>
          </a:xfrm>
          <a:prstGeom prst="rect">
            <a:avLst/>
          </a:prstGeom>
        </p:spPr>
      </p:pic>
      <p:sp>
        <p:nvSpPr>
          <p:cNvPr id="5" name="Tytuł 1">
            <a:extLst>
              <a:ext uri="{FF2B5EF4-FFF2-40B4-BE49-F238E27FC236}">
                <a16:creationId xmlns:a16="http://schemas.microsoft.com/office/drawing/2014/main" id="{27871332-7D65-0F45-FC06-7C432B752D82}"/>
              </a:ext>
            </a:extLst>
          </p:cNvPr>
          <p:cNvSpPr txBox="1">
            <a:spLocks/>
          </p:cNvSpPr>
          <p:nvPr/>
        </p:nvSpPr>
        <p:spPr>
          <a:xfrm>
            <a:off x="4471582" y="3724709"/>
            <a:ext cx="7496152" cy="28891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pl-PL" sz="2400" b="1" dirty="0">
                <a:solidFill>
                  <a:srgbClr val="002060"/>
                </a:solidFill>
              </a:rPr>
              <a:t>Państwowy Powiatowy Inspektor Sanitarny </a:t>
            </a:r>
          </a:p>
          <a:p>
            <a:pPr algn="r"/>
            <a:r>
              <a:rPr lang="pl-PL" sz="2400" b="1" dirty="0">
                <a:solidFill>
                  <a:srgbClr val="002060"/>
                </a:solidFill>
              </a:rPr>
              <a:t>w Opocznie</a:t>
            </a:r>
            <a:br>
              <a:rPr lang="pl-PL" sz="2400" b="1" dirty="0">
                <a:solidFill>
                  <a:srgbClr val="002060"/>
                </a:solidFill>
              </a:rPr>
            </a:br>
            <a:r>
              <a:rPr lang="pl-PL" sz="2400" b="1" dirty="0">
                <a:solidFill>
                  <a:srgbClr val="FF0000"/>
                </a:solidFill>
              </a:rPr>
              <a:t>mgr Marianna Rożej</a:t>
            </a:r>
          </a:p>
        </p:txBody>
      </p:sp>
    </p:spTree>
    <p:extLst>
      <p:ext uri="{BB962C8B-B14F-4D97-AF65-F5344CB8AC3E}">
        <p14:creationId xmlns:p14="http://schemas.microsoft.com/office/powerpoint/2010/main" val="31659548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000"/>
                                  </p:stCondLst>
                                  <p:endCondLst>
                                    <p:cond evt="begin" delay="0">
                                      <p:tn val="5"/>
                                    </p:cond>
                                  </p:end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887E82E-E480-76C3-467F-DF8C9C975418}"/>
              </a:ext>
            </a:extLst>
          </p:cNvPr>
          <p:cNvPicPr>
            <a:picLocks noChangeAspect="1"/>
          </p:cNvPicPr>
          <p:nvPr/>
        </p:nvPicPr>
        <p:blipFill>
          <a:blip r:embed="rId3">
            <a:alphaModFix amt="28000"/>
          </a:blip>
          <a:stretch>
            <a:fillRect/>
          </a:stretch>
        </p:blipFill>
        <p:spPr>
          <a:xfrm>
            <a:off x="0" y="0"/>
            <a:ext cx="12192001" cy="6858000"/>
          </a:xfrm>
          <a:prstGeom prst="rect">
            <a:avLst/>
          </a:prstGeom>
        </p:spPr>
      </p:pic>
      <p:sp>
        <p:nvSpPr>
          <p:cNvPr id="2" name="Tytuł 1">
            <a:extLst>
              <a:ext uri="{FF2B5EF4-FFF2-40B4-BE49-F238E27FC236}">
                <a16:creationId xmlns:a16="http://schemas.microsoft.com/office/drawing/2014/main" id="{0718B925-4DC8-7931-E58F-E05421297994}"/>
              </a:ext>
            </a:extLst>
          </p:cNvPr>
          <p:cNvSpPr>
            <a:spLocks noGrp="1"/>
          </p:cNvSpPr>
          <p:nvPr>
            <p:ph type="title"/>
          </p:nvPr>
        </p:nvSpPr>
        <p:spPr>
          <a:xfrm>
            <a:off x="485029" y="983226"/>
            <a:ext cx="11274949" cy="1028454"/>
          </a:xfrm>
        </p:spPr>
        <p:txBody>
          <a:bodyPr>
            <a:normAutofit fontScale="90000"/>
          </a:bodyPr>
          <a:lstStyle/>
          <a:p>
            <a:br>
              <a:rPr lang="pl-PL" sz="3200" b="1" i="1" dirty="0"/>
            </a:br>
            <a:br>
              <a:rPr lang="pl-PL" sz="3200" b="1" i="1" dirty="0"/>
            </a:br>
            <a:br>
              <a:rPr lang="pl-PL" sz="3200" b="1" i="1" dirty="0"/>
            </a:br>
            <a:br>
              <a:rPr lang="pl-PL" sz="3200" b="1" i="1" dirty="0"/>
            </a:br>
            <a:br>
              <a:rPr lang="pl-PL" sz="3200" b="1" i="1" dirty="0"/>
            </a:br>
            <a:br>
              <a:rPr lang="pl-PL" sz="3200" b="1" i="1" dirty="0"/>
            </a:br>
            <a:br>
              <a:rPr lang="pl-PL" sz="3200" b="1" i="1" dirty="0"/>
            </a:br>
            <a:br>
              <a:rPr lang="pl-PL" sz="3200" b="1" dirty="0"/>
            </a:br>
            <a:r>
              <a:rPr lang="pl-PL" sz="3200" b="1" dirty="0"/>
              <a:t>„</a:t>
            </a:r>
            <a:r>
              <a:rPr lang="pl-PL" sz="3600" b="1" i="1" dirty="0"/>
              <a:t>Tłuszcze z umiarem, czyli nie przetłuszczaj się”</a:t>
            </a:r>
            <a:br>
              <a:rPr lang="pl-PL" sz="3600" b="1" dirty="0"/>
            </a:br>
            <a:br>
              <a:rPr lang="pl-PL" sz="3600" dirty="0"/>
            </a:br>
            <a:r>
              <a:rPr lang="pl-PL" sz="3600" b="1" dirty="0"/>
              <a:t>Rola tłuszczu w diecie jest nieoceniona. To dzięki niemu możemy korzystać z dobrodziejstw witamin A,D,E oraz K, gdyż ich budowa umożliwia im rozpuszczanie się w tłuszczach. Bez tłuszczu nie przyswoimy witaminy D.</a:t>
            </a:r>
            <a:br>
              <a:rPr lang="pl-PL" sz="3600" b="1" dirty="0"/>
            </a:br>
            <a:br>
              <a:rPr lang="pl-PL" sz="3600" b="1" dirty="0"/>
            </a:br>
            <a:r>
              <a:rPr lang="pl-PL" sz="3600" b="1" dirty="0"/>
              <a:t>Wytyczne żywieniowe dotyczące ilości dziennego spożycia tłuszczów nasyconych określają, że przeciętny mężczyzna powinien jeść ich nie więcej niż 30 gramów, a przeciętna kobieta – mniej niż 20 gramów dziennie.</a:t>
            </a:r>
          </a:p>
        </p:txBody>
      </p:sp>
    </p:spTree>
    <p:extLst>
      <p:ext uri="{BB962C8B-B14F-4D97-AF65-F5344CB8AC3E}">
        <p14:creationId xmlns:p14="http://schemas.microsoft.com/office/powerpoint/2010/main" val="200198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4D4A2FD-D116-DBDB-E85C-DDBF833B9E4E}"/>
              </a:ext>
            </a:extLst>
          </p:cNvPr>
          <p:cNvPicPr>
            <a:picLocks noChangeAspect="1"/>
          </p:cNvPicPr>
          <p:nvPr/>
        </p:nvPicPr>
        <p:blipFill>
          <a:blip r:embed="rId2">
            <a:alphaModFix amt="58000"/>
          </a:blip>
          <a:stretch>
            <a:fillRect/>
          </a:stretch>
        </p:blipFill>
        <p:spPr>
          <a:xfrm>
            <a:off x="0" y="0"/>
            <a:ext cx="12191999" cy="6858000"/>
          </a:xfrm>
          <a:prstGeom prst="rect">
            <a:avLst/>
          </a:prstGeom>
        </p:spPr>
      </p:pic>
      <p:sp>
        <p:nvSpPr>
          <p:cNvPr id="2" name="Tytuł 1">
            <a:extLst>
              <a:ext uri="{FF2B5EF4-FFF2-40B4-BE49-F238E27FC236}">
                <a16:creationId xmlns:a16="http://schemas.microsoft.com/office/drawing/2014/main" id="{487910A6-08F4-6DC9-92B4-7A07D220C232}"/>
              </a:ext>
            </a:extLst>
          </p:cNvPr>
          <p:cNvSpPr>
            <a:spLocks noGrp="1"/>
          </p:cNvSpPr>
          <p:nvPr>
            <p:ph type="title"/>
          </p:nvPr>
        </p:nvSpPr>
        <p:spPr>
          <a:xfrm>
            <a:off x="485029" y="365125"/>
            <a:ext cx="11227241" cy="1325563"/>
          </a:xfrm>
        </p:spPr>
        <p:txBody>
          <a:bodyPr>
            <a:normAutofit fontScale="90000"/>
          </a:bodyPr>
          <a:lstStyle/>
          <a:p>
            <a:br>
              <a:rPr lang="pl-PL" b="1" i="1" dirty="0"/>
            </a:br>
            <a:br>
              <a:rPr lang="pl-PL" b="1" i="1" dirty="0"/>
            </a:br>
            <a:br>
              <a:rPr lang="pl-PL" b="1" i="1" dirty="0"/>
            </a:br>
            <a:br>
              <a:rPr lang="pl-PL" b="1" i="1" dirty="0"/>
            </a:br>
            <a:br>
              <a:rPr lang="pl-PL" b="1" i="1" dirty="0"/>
            </a:br>
            <a:br>
              <a:rPr lang="pl-PL" b="1" i="1" dirty="0"/>
            </a:br>
            <a:br>
              <a:rPr lang="pl-PL" b="1" i="1" dirty="0"/>
            </a:br>
            <a:r>
              <a:rPr lang="pl-PL" b="1" i="1" dirty="0"/>
              <a:t>„Bez białka nie ma ciałka!”</a:t>
            </a:r>
            <a:br>
              <a:rPr lang="pl-PL" b="1" i="1" dirty="0"/>
            </a:br>
            <a:br>
              <a:rPr lang="pl-PL" b="1" i="1" dirty="0"/>
            </a:br>
            <a:r>
              <a:rPr lang="pl-PL" sz="3600" b="1" dirty="0">
                <a:effectLst/>
              </a:rPr>
              <a:t>Według zaleceń zdrowy człowiek powinien dostarczać od 10 do 15% wartości energetycznej diety z białek. Dobrym źródłem białka jest mięso (przede wszystkim chudy drób), ryby, chudy nabiał, jaja, nasiona roślin strączkowych oraz orzechy. Warto jednak pamiętać, że białko w mniejszej ilości znajduje się w większości pokarmów, np. kaszy, ryżu i makaronach, owocach i warzywach, dlatego bardzo łatwo jest przekroczyć zalecaną wartość.</a:t>
            </a:r>
            <a:endParaRPr lang="pl-PL" sz="3600" b="1" i="1" dirty="0"/>
          </a:p>
        </p:txBody>
      </p:sp>
    </p:spTree>
    <p:extLst>
      <p:ext uri="{BB962C8B-B14F-4D97-AF65-F5344CB8AC3E}">
        <p14:creationId xmlns:p14="http://schemas.microsoft.com/office/powerpoint/2010/main" val="3259940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E69FA0-A0CC-A823-9A8A-6C2F24105630}"/>
              </a:ext>
            </a:extLst>
          </p:cNvPr>
          <p:cNvSpPr>
            <a:spLocks noGrp="1"/>
          </p:cNvSpPr>
          <p:nvPr>
            <p:ph type="title"/>
          </p:nvPr>
        </p:nvSpPr>
        <p:spPr/>
        <p:txBody>
          <a:bodyPr>
            <a:normAutofit fontScale="90000"/>
          </a:bodyPr>
          <a:lstStyle/>
          <a:p>
            <a:br>
              <a:rPr lang="pl-PL" dirty="0"/>
            </a:br>
            <a:br>
              <a:rPr lang="pl-PL" dirty="0"/>
            </a:br>
            <a:br>
              <a:rPr lang="pl-PL" dirty="0"/>
            </a:br>
            <a:br>
              <a:rPr lang="pl-PL" dirty="0"/>
            </a:br>
            <a:br>
              <a:rPr lang="pl-PL" dirty="0"/>
            </a:br>
            <a:br>
              <a:rPr lang="pl-PL" dirty="0"/>
            </a:br>
            <a:r>
              <a:rPr lang="pl-PL" b="1" i="1" dirty="0"/>
              <a:t>„Etykieta źródłem informacji</a:t>
            </a:r>
            <a:r>
              <a:rPr lang="pl-PL" dirty="0"/>
              <a:t>”</a:t>
            </a:r>
            <a:br>
              <a:rPr lang="pl-PL" dirty="0"/>
            </a:br>
            <a:br>
              <a:rPr lang="pl-PL" dirty="0"/>
            </a:br>
            <a:r>
              <a:rPr lang="pl-PL" sz="4000" b="1" dirty="0"/>
              <a:t>Na etykietach wielu produktów spożywczych można znaleźć skrót GDA (</a:t>
            </a:r>
            <a:r>
              <a:rPr lang="pl-PL" sz="4000" b="1" dirty="0" err="1"/>
              <a:t>Guideline</a:t>
            </a:r>
            <a:r>
              <a:rPr lang="pl-PL" sz="4000" b="1" dirty="0"/>
              <a:t> </a:t>
            </a:r>
            <a:r>
              <a:rPr lang="pl-PL" sz="4000" b="1" dirty="0" err="1"/>
              <a:t>Daily</a:t>
            </a:r>
            <a:r>
              <a:rPr lang="pl-PL" sz="4000" b="1" dirty="0"/>
              <a:t> </a:t>
            </a:r>
            <a:r>
              <a:rPr lang="pl-PL" sz="4000" b="1" dirty="0" err="1"/>
              <a:t>Amounts</a:t>
            </a:r>
            <a:r>
              <a:rPr lang="pl-PL" sz="4000" b="1" dirty="0"/>
              <a:t>), czyli Wskazane Dzienne Spożycie. Naukowcy określili ile energii oraz składników odżywczych powinna nam dostarczać codzienna dieta i właśnie te wartości podaje Wskazane </a:t>
            </a:r>
            <a:br>
              <a:rPr lang="pl-PL" sz="4000" b="1" dirty="0"/>
            </a:br>
            <a:r>
              <a:rPr lang="pl-PL" sz="4000" b="1" dirty="0"/>
              <a:t>Dzienne Spożycie.</a:t>
            </a:r>
            <a:endParaRPr lang="pl-PL" sz="4000" dirty="0"/>
          </a:p>
        </p:txBody>
      </p:sp>
      <p:pic>
        <p:nvPicPr>
          <p:cNvPr id="6" name="Obraz 5">
            <a:extLst>
              <a:ext uri="{FF2B5EF4-FFF2-40B4-BE49-F238E27FC236}">
                <a16:creationId xmlns:a16="http://schemas.microsoft.com/office/drawing/2014/main" id="{568F21D5-4200-5331-51AE-ED061793C2D9}"/>
              </a:ext>
            </a:extLst>
          </p:cNvPr>
          <p:cNvPicPr>
            <a:picLocks noChangeAspect="1"/>
          </p:cNvPicPr>
          <p:nvPr/>
        </p:nvPicPr>
        <p:blipFill>
          <a:blip r:embed="rId2">
            <a:alphaModFix amt="27000"/>
          </a:blip>
          <a:stretch>
            <a:fillRect/>
          </a:stretch>
        </p:blipFill>
        <p:spPr>
          <a:xfrm>
            <a:off x="0" y="0"/>
            <a:ext cx="13273196" cy="6858000"/>
          </a:xfrm>
          <a:prstGeom prst="rect">
            <a:avLst/>
          </a:prstGeom>
        </p:spPr>
      </p:pic>
      <p:pic>
        <p:nvPicPr>
          <p:cNvPr id="3" name="Obraz 2">
            <a:extLst>
              <a:ext uri="{FF2B5EF4-FFF2-40B4-BE49-F238E27FC236}">
                <a16:creationId xmlns:a16="http://schemas.microsoft.com/office/drawing/2014/main" id="{46A5CFC6-1D19-63CF-B04C-824DE6F9479F}"/>
              </a:ext>
            </a:extLst>
          </p:cNvPr>
          <p:cNvPicPr>
            <a:picLocks noChangeAspect="1"/>
          </p:cNvPicPr>
          <p:nvPr/>
        </p:nvPicPr>
        <p:blipFill>
          <a:blip r:embed="rId3"/>
          <a:stretch>
            <a:fillRect/>
          </a:stretch>
        </p:blipFill>
        <p:spPr>
          <a:xfrm>
            <a:off x="6628421" y="4643562"/>
            <a:ext cx="3960531" cy="1682336"/>
          </a:xfrm>
          <a:prstGeom prst="rect">
            <a:avLst/>
          </a:prstGeom>
        </p:spPr>
      </p:pic>
    </p:spTree>
    <p:extLst>
      <p:ext uri="{BB962C8B-B14F-4D97-AF65-F5344CB8AC3E}">
        <p14:creationId xmlns:p14="http://schemas.microsoft.com/office/powerpoint/2010/main" val="3677132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73245A-D91B-E5FC-C21D-F27BB3F0F2A0}"/>
              </a:ext>
            </a:extLst>
          </p:cNvPr>
          <p:cNvSpPr>
            <a:spLocks noGrp="1"/>
          </p:cNvSpPr>
          <p:nvPr>
            <p:ph type="title"/>
          </p:nvPr>
        </p:nvSpPr>
        <p:spPr/>
        <p:txBody>
          <a:bodyPr/>
          <a:lstStyle/>
          <a:p>
            <a:endParaRPr lang="pl-PL" dirty="0"/>
          </a:p>
        </p:txBody>
      </p:sp>
      <p:pic>
        <p:nvPicPr>
          <p:cNvPr id="3" name="Obraz 2">
            <a:extLst>
              <a:ext uri="{FF2B5EF4-FFF2-40B4-BE49-F238E27FC236}">
                <a16:creationId xmlns:a16="http://schemas.microsoft.com/office/drawing/2014/main" id="{17D4AF1B-ED6E-A6FB-3219-58BBA63710D3}"/>
              </a:ext>
            </a:extLst>
          </p:cNvPr>
          <p:cNvPicPr>
            <a:picLocks noChangeAspect="1"/>
          </p:cNvPicPr>
          <p:nvPr/>
        </p:nvPicPr>
        <p:blipFill>
          <a:blip r:embed="rId2"/>
          <a:stretch>
            <a:fillRect/>
          </a:stretch>
        </p:blipFill>
        <p:spPr>
          <a:xfrm>
            <a:off x="-565428" y="-318051"/>
            <a:ext cx="12757428" cy="7176052"/>
          </a:xfrm>
          <a:prstGeom prst="rect">
            <a:avLst/>
          </a:prstGeom>
        </p:spPr>
      </p:pic>
    </p:spTree>
    <p:extLst>
      <p:ext uri="{BB962C8B-B14F-4D97-AF65-F5344CB8AC3E}">
        <p14:creationId xmlns:p14="http://schemas.microsoft.com/office/powerpoint/2010/main" val="129986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83000">
              <a:srgbClr val="EA7ADD">
                <a:lumMod val="68000"/>
              </a:srgbClr>
            </a:gs>
            <a:gs pos="0">
              <a:schemeClr val="accent6"/>
            </a:gs>
            <a:gs pos="61265">
              <a:srgbClr val="BF6ED0"/>
            </a:gs>
            <a:gs pos="38000">
              <a:schemeClr val="accent1">
                <a:lumMod val="45000"/>
                <a:lumOff val="55000"/>
              </a:schemeClr>
            </a:gs>
            <a:gs pos="7000">
              <a:schemeClr val="accent1">
                <a:lumMod val="45000"/>
                <a:lumOff val="55000"/>
              </a:schemeClr>
            </a:gs>
            <a:gs pos="95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ole tekstowe 2">
            <a:extLst>
              <a:ext uri="{FF2B5EF4-FFF2-40B4-BE49-F238E27FC236}">
                <a16:creationId xmlns:a16="http://schemas.microsoft.com/office/drawing/2014/main" id="{9541191A-0183-52FC-5BF1-E25F65056945}"/>
              </a:ext>
            </a:extLst>
          </p:cNvPr>
          <p:cNvSpPr txBox="1"/>
          <p:nvPr/>
        </p:nvSpPr>
        <p:spPr>
          <a:xfrm>
            <a:off x="643468" y="1782981"/>
            <a:ext cx="6901193" cy="4393982"/>
          </a:xfrm>
          <a:prstGeom prst="rect">
            <a:avLst/>
          </a:prstGeom>
        </p:spPr>
        <p:txBody>
          <a:bodyPr vert="horz" lIns="91440" tIns="45720" rIns="91440" bIns="45720" rtlCol="0">
            <a:noAutofit/>
          </a:bodyPr>
          <a:lstStyle/>
          <a:p>
            <a:pPr>
              <a:lnSpc>
                <a:spcPct val="90000"/>
              </a:lnSpc>
              <a:spcAft>
                <a:spcPts val="600"/>
              </a:spcAft>
            </a:pPr>
            <a:endParaRPr lang="en-US" sz="2800" dirty="0"/>
          </a:p>
        </p:txBody>
      </p:sp>
      <p:sp>
        <p:nvSpPr>
          <p:cNvPr id="89" name="Isosceles Triangle 6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7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clipart&#10;&#10;Opis wygenerowany automatycznie">
            <a:extLst>
              <a:ext uri="{FF2B5EF4-FFF2-40B4-BE49-F238E27FC236}">
                <a16:creationId xmlns:a16="http://schemas.microsoft.com/office/drawing/2014/main" id="{DE45DEA1-EB75-B9F5-36F7-88FF17BFF305}"/>
              </a:ext>
            </a:extLst>
          </p:cNvPr>
          <p:cNvPicPr>
            <a:picLocks noChangeAspect="1"/>
          </p:cNvPicPr>
          <p:nvPr/>
        </p:nvPicPr>
        <p:blipFill rotWithShape="1">
          <a:blip r:embed="rId2">
            <a:alphaModFix amt="48000"/>
            <a:extLst>
              <a:ext uri="{28A0092B-C50C-407E-A947-70E740481C1C}">
                <a14:useLocalDpi xmlns:a14="http://schemas.microsoft.com/office/drawing/2010/main" val="0"/>
              </a:ext>
            </a:extLst>
          </a:blip>
          <a:srcRect l="4880" r="1" b="1"/>
          <a:stretch/>
        </p:blipFill>
        <p:spPr>
          <a:xfrm>
            <a:off x="7104185" y="3108168"/>
            <a:ext cx="5087816" cy="3510909"/>
          </a:xfrm>
          <a:prstGeom prst="rect">
            <a:avLst/>
          </a:prstGeom>
        </p:spPr>
      </p:pic>
      <p:grpSp>
        <p:nvGrpSpPr>
          <p:cNvPr id="74" name="Group 73">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75" name="Isosceles Triangle 7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Obraz 5">
            <a:extLst>
              <a:ext uri="{FF2B5EF4-FFF2-40B4-BE49-F238E27FC236}">
                <a16:creationId xmlns:a16="http://schemas.microsoft.com/office/drawing/2014/main" id="{28ABF65E-5BA4-06CF-8FB3-BFAB4B829946}"/>
              </a:ext>
            </a:extLst>
          </p:cNvPr>
          <p:cNvPicPr>
            <a:picLocks noChangeAspect="1"/>
          </p:cNvPicPr>
          <p:nvPr/>
        </p:nvPicPr>
        <p:blipFill>
          <a:blip r:embed="rId3">
            <a:alphaModFix amt="36000"/>
          </a:blip>
          <a:stretch>
            <a:fillRect/>
          </a:stretch>
        </p:blipFill>
        <p:spPr>
          <a:xfrm>
            <a:off x="327349" y="713131"/>
            <a:ext cx="5984962" cy="5905946"/>
          </a:xfrm>
          <a:prstGeom prst="rect">
            <a:avLst/>
          </a:prstGeom>
        </p:spPr>
      </p:pic>
      <p:sp>
        <p:nvSpPr>
          <p:cNvPr id="4" name="pole tekstowe 3">
            <a:extLst>
              <a:ext uri="{FF2B5EF4-FFF2-40B4-BE49-F238E27FC236}">
                <a16:creationId xmlns:a16="http://schemas.microsoft.com/office/drawing/2014/main" id="{DC705DE0-9BDA-F860-2716-22543ED06837}"/>
              </a:ext>
            </a:extLst>
          </p:cNvPr>
          <p:cNvSpPr txBox="1"/>
          <p:nvPr/>
        </p:nvSpPr>
        <p:spPr>
          <a:xfrm>
            <a:off x="294519" y="313210"/>
            <a:ext cx="11537302" cy="6001643"/>
          </a:xfrm>
          <a:prstGeom prst="rect">
            <a:avLst/>
          </a:prstGeom>
          <a:noFill/>
        </p:spPr>
        <p:txBody>
          <a:bodyPr wrap="square">
            <a:spAutoFit/>
          </a:bodyPr>
          <a:lstStyle/>
          <a:p>
            <a:r>
              <a:rPr lang="pl-PL" sz="3200" b="1" i="1" dirty="0"/>
              <a:t>Warzywa i owoce</a:t>
            </a:r>
          </a:p>
          <a:p>
            <a:endParaRPr lang="pl-PL" sz="3200" b="1" i="1" dirty="0"/>
          </a:p>
          <a:p>
            <a:r>
              <a:rPr lang="pl-PL" sz="3200" b="1" dirty="0"/>
              <a:t>Naukowcy wykazali, że częste spożywanie warzyw i owoców zmniejsza ryzyko zachorowania na wiele chorób, ponieważ zawierają one wiele ważnych dla zdrowia składników. Warzywa i owoce są źródłem antyoksydantów, czyli przeciwutleniaczy. Są to substancje zwalczające bardzo aktywne wolne rodniki, które mogą uszkadzać komórki i w ten sposób przyczyniać się do procesów chorobowych. Do najbardziej znanych antyoksydantów należą witaminy C, A, E i beta-karoten. Antyoksydanty zawarte w warzywach i owocach również zapobiegają starzeniu się komórek, przez co przedłużają młodość! </a:t>
            </a:r>
          </a:p>
        </p:txBody>
      </p:sp>
    </p:spTree>
    <p:extLst>
      <p:ext uri="{BB962C8B-B14F-4D97-AF65-F5344CB8AC3E}">
        <p14:creationId xmlns:p14="http://schemas.microsoft.com/office/powerpoint/2010/main" val="213703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FF855D4-1C87-0BCC-18A9-B80133AEC8BC}"/>
              </a:ext>
            </a:extLst>
          </p:cNvPr>
          <p:cNvPicPr>
            <a:picLocks noChangeAspect="1"/>
          </p:cNvPicPr>
          <p:nvPr/>
        </p:nvPicPr>
        <p:blipFill>
          <a:blip r:embed="rId2">
            <a:alphaModFix amt="46000"/>
          </a:blip>
          <a:stretch>
            <a:fillRect/>
          </a:stretch>
        </p:blipFill>
        <p:spPr>
          <a:xfrm>
            <a:off x="29496" y="0"/>
            <a:ext cx="12162503" cy="6857999"/>
          </a:xfrm>
          <a:prstGeom prst="rect">
            <a:avLst/>
          </a:prstGeom>
        </p:spPr>
      </p:pic>
      <p:sp>
        <p:nvSpPr>
          <p:cNvPr id="2" name="Tytuł 1">
            <a:extLst>
              <a:ext uri="{FF2B5EF4-FFF2-40B4-BE49-F238E27FC236}">
                <a16:creationId xmlns:a16="http://schemas.microsoft.com/office/drawing/2014/main" id="{58F90EAA-23B7-E747-CA54-5BDD9AC9DEE9}"/>
              </a:ext>
            </a:extLst>
          </p:cNvPr>
          <p:cNvSpPr>
            <a:spLocks noGrp="1"/>
          </p:cNvSpPr>
          <p:nvPr>
            <p:ph type="title"/>
          </p:nvPr>
        </p:nvSpPr>
        <p:spPr>
          <a:xfrm>
            <a:off x="894734" y="365125"/>
            <a:ext cx="10459065" cy="1414514"/>
          </a:xfrm>
        </p:spPr>
        <p:txBody>
          <a:bodyPr>
            <a:normAutofit fontScale="90000"/>
          </a:bodyPr>
          <a:lstStyle/>
          <a:p>
            <a:br>
              <a:rPr lang="pl-PL" dirty="0"/>
            </a:br>
            <a:br>
              <a:rPr lang="pl-PL" dirty="0"/>
            </a:br>
            <a:br>
              <a:rPr lang="pl-PL" dirty="0"/>
            </a:br>
            <a:br>
              <a:rPr lang="pl-PL" dirty="0"/>
            </a:br>
            <a:br>
              <a:rPr lang="pl-PL" dirty="0"/>
            </a:br>
            <a:br>
              <a:rPr lang="pl-PL" dirty="0"/>
            </a:br>
            <a:br>
              <a:rPr lang="pl-PL" dirty="0"/>
            </a:br>
            <a:br>
              <a:rPr lang="pl-PL" dirty="0"/>
            </a:br>
            <a:r>
              <a:rPr lang="pl-PL" sz="4000" b="1" i="1" dirty="0"/>
              <a:t>Woda</a:t>
            </a:r>
            <a:br>
              <a:rPr lang="pl-PL" sz="4000" b="1" i="1" dirty="0"/>
            </a:br>
            <a:br>
              <a:rPr lang="pl-PL" dirty="0"/>
            </a:br>
            <a:r>
              <a:rPr lang="pl-PL" sz="3600" b="1" dirty="0" err="1"/>
              <a:t>Woda</a:t>
            </a:r>
            <a:r>
              <a:rPr lang="pl-PL" sz="3600" b="1" dirty="0"/>
              <a:t> bierze udział w procesach trawienia – jest podstawowym składnikiem enzymów trawiennych, umożliwia formowanie kęsa pokarmowego oraz wchłanianie składników odżywczych z przewodu pokarmowego. Woda w znacznym stopniu zapobiega zaparciom i reguluje wypróżnienia</a:t>
            </a:r>
            <a:r>
              <a:rPr lang="pl-PL" dirty="0"/>
              <a:t>.</a:t>
            </a:r>
            <a:r>
              <a:rPr lang="pl-PL" sz="1400" dirty="0"/>
              <a:t> </a:t>
            </a:r>
            <a:r>
              <a:rPr lang="pl-PL" sz="3600" b="1" dirty="0"/>
              <a:t>Przyjmuje się, że na jeden kilogram masy ciała, powinno się wypijać około 0,2 litra wody. Jednak zapotrzebowanie na wodę zależy tak naprawdę od wielu czynników. Zdrowy, dorosły człowiek powinien wypijać od 1,5 do 2 litrów wody – w zależności od płci, temperatury otoczenia i aktywności fizycznej. A w czasie intensywnego wysiłku i upałów nawet do 4–5 litrów na dobę.</a:t>
            </a:r>
          </a:p>
        </p:txBody>
      </p:sp>
    </p:spTree>
    <p:extLst>
      <p:ext uri="{BB962C8B-B14F-4D97-AF65-F5344CB8AC3E}">
        <p14:creationId xmlns:p14="http://schemas.microsoft.com/office/powerpoint/2010/main" val="2039703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2D9CC951-D974-5DDC-02A3-D486ECFF9C13}"/>
              </a:ext>
            </a:extLst>
          </p:cNvPr>
          <p:cNvPicPr>
            <a:picLocks noChangeAspect="1"/>
          </p:cNvPicPr>
          <p:nvPr/>
        </p:nvPicPr>
        <p:blipFill>
          <a:blip r:embed="rId3">
            <a:alphaModFix amt="33000"/>
          </a:blip>
          <a:stretch>
            <a:fillRect/>
          </a:stretch>
        </p:blipFill>
        <p:spPr>
          <a:xfrm>
            <a:off x="0" y="18128"/>
            <a:ext cx="7071890" cy="6839870"/>
          </a:xfrm>
          <a:prstGeom prst="rect">
            <a:avLst/>
          </a:prstGeom>
        </p:spPr>
      </p:pic>
      <p:sp>
        <p:nvSpPr>
          <p:cNvPr id="2" name="Tytuł 1">
            <a:extLst>
              <a:ext uri="{FF2B5EF4-FFF2-40B4-BE49-F238E27FC236}">
                <a16:creationId xmlns:a16="http://schemas.microsoft.com/office/drawing/2014/main" id="{C49A5D75-B67A-C450-C9AA-149B89FAD3B7}"/>
              </a:ext>
            </a:extLst>
          </p:cNvPr>
          <p:cNvSpPr>
            <a:spLocks noGrp="1"/>
          </p:cNvSpPr>
          <p:nvPr>
            <p:ph type="title"/>
          </p:nvPr>
        </p:nvSpPr>
        <p:spPr/>
        <p:txBody>
          <a:bodyPr>
            <a:normAutofit fontScale="90000"/>
          </a:bodyPr>
          <a:lstStyle/>
          <a:p>
            <a:br>
              <a:rPr lang="pl-PL" b="1" i="1" dirty="0"/>
            </a:br>
            <a:br>
              <a:rPr lang="pl-PL" b="1" i="1" dirty="0"/>
            </a:br>
            <a:br>
              <a:rPr lang="pl-PL" b="1" i="1" dirty="0"/>
            </a:br>
            <a:br>
              <a:rPr lang="pl-PL" b="1" i="1" dirty="0"/>
            </a:br>
            <a:br>
              <a:rPr lang="pl-PL" b="1" i="1" dirty="0"/>
            </a:br>
            <a:br>
              <a:rPr lang="pl-PL" b="1" i="1" dirty="0"/>
            </a:br>
            <a:br>
              <a:rPr lang="pl-PL" b="1" i="1" dirty="0"/>
            </a:br>
            <a:r>
              <a:rPr lang="pl-PL" b="1" i="1" dirty="0"/>
              <a:t>„Nie przesalaj się! </a:t>
            </a:r>
            <a:br>
              <a:rPr lang="pl-PL" b="1" i="1" dirty="0"/>
            </a:br>
            <a:r>
              <a:rPr lang="pl-PL" b="1" i="1" dirty="0"/>
              <a:t>Zamiast soli przyprawiaj </a:t>
            </a:r>
            <a:br>
              <a:rPr lang="pl-PL" b="1" i="1" dirty="0"/>
            </a:br>
            <a:r>
              <a:rPr lang="pl-PL" b="1" i="1" dirty="0"/>
              <a:t>ziołami”</a:t>
            </a:r>
            <a:br>
              <a:rPr lang="pl-PL" b="1" i="1" dirty="0"/>
            </a:br>
            <a:br>
              <a:rPr lang="pl-PL" dirty="0"/>
            </a:br>
            <a:r>
              <a:rPr lang="pl-PL" sz="3600" b="1" dirty="0"/>
              <a:t>Według Światowej Organizacji </a:t>
            </a:r>
            <a:br>
              <a:rPr lang="pl-PL" sz="3600" b="1" dirty="0"/>
            </a:br>
            <a:r>
              <a:rPr lang="pl-PL" sz="3600" b="1" dirty="0"/>
              <a:t>Zdrowia (WHO), bezpieczny </a:t>
            </a:r>
            <a:br>
              <a:rPr lang="pl-PL" sz="3600" b="1" dirty="0"/>
            </a:br>
            <a:r>
              <a:rPr lang="pl-PL" sz="3600" b="1" dirty="0"/>
              <a:t>poziom spożycia soli wynosi </a:t>
            </a:r>
            <a:br>
              <a:rPr lang="pl-PL" sz="3600" b="1" dirty="0"/>
            </a:br>
            <a:r>
              <a:rPr lang="pl-PL" sz="3600" b="1" dirty="0"/>
              <a:t>maksymalnie 5 gramów dziennie. </a:t>
            </a:r>
            <a:br>
              <a:rPr lang="pl-PL" sz="3600" b="1" dirty="0"/>
            </a:br>
            <a:r>
              <a:rPr lang="pl-PL" sz="3600" b="1" dirty="0"/>
              <a:t>To tyle co jedna płaska łyżeczka </a:t>
            </a:r>
            <a:br>
              <a:rPr lang="pl-PL" sz="3600" b="1" dirty="0"/>
            </a:br>
            <a:r>
              <a:rPr lang="pl-PL" sz="3600" b="1" dirty="0"/>
              <a:t>od herbaty.</a:t>
            </a:r>
          </a:p>
        </p:txBody>
      </p:sp>
      <p:pic>
        <p:nvPicPr>
          <p:cNvPr id="3" name="Obraz 2">
            <a:extLst>
              <a:ext uri="{FF2B5EF4-FFF2-40B4-BE49-F238E27FC236}">
                <a16:creationId xmlns:a16="http://schemas.microsoft.com/office/drawing/2014/main" id="{8CBB799D-C593-9928-F7BC-08BFEED026BB}"/>
              </a:ext>
            </a:extLst>
          </p:cNvPr>
          <p:cNvPicPr>
            <a:picLocks noChangeAspect="1"/>
          </p:cNvPicPr>
          <p:nvPr/>
        </p:nvPicPr>
        <p:blipFill>
          <a:blip r:embed="rId4"/>
          <a:stretch>
            <a:fillRect/>
          </a:stretch>
        </p:blipFill>
        <p:spPr>
          <a:xfrm>
            <a:off x="7071890" y="18130"/>
            <a:ext cx="5051284" cy="6839870"/>
          </a:xfrm>
          <a:prstGeom prst="rect">
            <a:avLst/>
          </a:prstGeom>
        </p:spPr>
      </p:pic>
    </p:spTree>
    <p:extLst>
      <p:ext uri="{BB962C8B-B14F-4D97-AF65-F5344CB8AC3E}">
        <p14:creationId xmlns:p14="http://schemas.microsoft.com/office/powerpoint/2010/main" val="424729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4AAFC0B-C015-7B3F-29F8-32383D217DA0}"/>
              </a:ext>
            </a:extLst>
          </p:cNvPr>
          <p:cNvPicPr>
            <a:picLocks noChangeAspect="1"/>
          </p:cNvPicPr>
          <p:nvPr/>
        </p:nvPicPr>
        <p:blipFill>
          <a:blip r:embed="rId2">
            <a:alphaModFix amt="39000"/>
          </a:blip>
          <a:stretch>
            <a:fillRect/>
          </a:stretch>
        </p:blipFill>
        <p:spPr>
          <a:xfrm>
            <a:off x="0" y="0"/>
            <a:ext cx="12192000" cy="6858000"/>
          </a:xfrm>
          <a:prstGeom prst="rect">
            <a:avLst/>
          </a:prstGeom>
        </p:spPr>
      </p:pic>
      <p:pic>
        <p:nvPicPr>
          <p:cNvPr id="3" name="Obraz 2">
            <a:extLst>
              <a:ext uri="{FF2B5EF4-FFF2-40B4-BE49-F238E27FC236}">
                <a16:creationId xmlns:a16="http://schemas.microsoft.com/office/drawing/2014/main" id="{5EE52790-7AB1-11A9-7AFC-BB0502C6414E}"/>
              </a:ext>
            </a:extLst>
          </p:cNvPr>
          <p:cNvPicPr>
            <a:picLocks noChangeAspect="1"/>
          </p:cNvPicPr>
          <p:nvPr/>
        </p:nvPicPr>
        <p:blipFill>
          <a:blip r:embed="rId3"/>
          <a:stretch>
            <a:fillRect/>
          </a:stretch>
        </p:blipFill>
        <p:spPr>
          <a:xfrm>
            <a:off x="6210469" y="4451092"/>
            <a:ext cx="5143331" cy="1759207"/>
          </a:xfrm>
          <a:prstGeom prst="rect">
            <a:avLst/>
          </a:prstGeom>
        </p:spPr>
      </p:pic>
      <p:sp>
        <p:nvSpPr>
          <p:cNvPr id="2" name="Tytuł 1">
            <a:extLst>
              <a:ext uri="{FF2B5EF4-FFF2-40B4-BE49-F238E27FC236}">
                <a16:creationId xmlns:a16="http://schemas.microsoft.com/office/drawing/2014/main" id="{D85EE0BA-BF88-CD65-B96F-C6F1D2295FE4}"/>
              </a:ext>
            </a:extLst>
          </p:cNvPr>
          <p:cNvSpPr>
            <a:spLocks noGrp="1"/>
          </p:cNvSpPr>
          <p:nvPr>
            <p:ph type="title"/>
          </p:nvPr>
        </p:nvSpPr>
        <p:spPr/>
        <p:txBody>
          <a:bodyPr>
            <a:normAutofit fontScale="90000"/>
          </a:bodyPr>
          <a:lstStyle/>
          <a:p>
            <a:br>
              <a:rPr lang="pl-PL" dirty="0"/>
            </a:br>
            <a:br>
              <a:rPr lang="pl-PL" dirty="0"/>
            </a:br>
            <a:br>
              <a:rPr lang="pl-PL" dirty="0"/>
            </a:br>
            <a:br>
              <a:rPr lang="pl-PL" dirty="0"/>
            </a:br>
            <a:br>
              <a:rPr lang="pl-PL" dirty="0"/>
            </a:br>
            <a:br>
              <a:rPr lang="pl-PL" i="1" dirty="0"/>
            </a:br>
            <a:r>
              <a:rPr lang="pl-PL" sz="3600" b="1" i="1" dirty="0"/>
              <a:t>Wyliczanie prawidłowej masy ciała</a:t>
            </a:r>
            <a:br>
              <a:rPr lang="pl-PL" sz="3600" b="1" dirty="0"/>
            </a:br>
            <a:br>
              <a:rPr lang="pl-PL" sz="3600" b="1" dirty="0"/>
            </a:br>
            <a:r>
              <a:rPr lang="pl-PL" sz="3600" b="1" dirty="0"/>
              <a:t>Obliczenie BMI jest bardzo proste, a wystarczy do wzoru podstawić tylko dwie informacje - swoją wagę, oraz wzrost wyrażony w metrach. Wzór na BMI wygląda następująco: należy podzielić swoją wagę przez wzrost wyrażony w metrach i podniesiony do kwadratu</a:t>
            </a:r>
            <a:r>
              <a:rPr lang="pl-PL" dirty="0"/>
              <a:t>.</a:t>
            </a:r>
          </a:p>
        </p:txBody>
      </p:sp>
    </p:spTree>
    <p:extLst>
      <p:ext uri="{BB962C8B-B14F-4D97-AF65-F5344CB8AC3E}">
        <p14:creationId xmlns:p14="http://schemas.microsoft.com/office/powerpoint/2010/main" val="3730123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C86D350E-9866-5383-C947-5F4E7C760A55}"/>
              </a:ext>
            </a:extLst>
          </p:cNvPr>
          <p:cNvPicPr>
            <a:picLocks noChangeAspect="1"/>
          </p:cNvPicPr>
          <p:nvPr/>
        </p:nvPicPr>
        <p:blipFill>
          <a:blip r:embed="rId2">
            <a:alphaModFix amt="49000"/>
          </a:blip>
          <a:stretch>
            <a:fillRect/>
          </a:stretch>
        </p:blipFill>
        <p:spPr>
          <a:xfrm>
            <a:off x="0" y="0"/>
            <a:ext cx="12624620" cy="6857999"/>
          </a:xfrm>
          <a:prstGeom prst="rect">
            <a:avLst/>
          </a:prstGeom>
        </p:spPr>
      </p:pic>
      <p:sp>
        <p:nvSpPr>
          <p:cNvPr id="3" name="pole tekstowe 2">
            <a:extLst>
              <a:ext uri="{FF2B5EF4-FFF2-40B4-BE49-F238E27FC236}">
                <a16:creationId xmlns:a16="http://schemas.microsoft.com/office/drawing/2014/main" id="{6EB6396F-D092-37A3-EC06-F157AA91C949}"/>
              </a:ext>
            </a:extLst>
          </p:cNvPr>
          <p:cNvSpPr txBox="1"/>
          <p:nvPr/>
        </p:nvSpPr>
        <p:spPr>
          <a:xfrm>
            <a:off x="457200" y="427702"/>
            <a:ext cx="11562735" cy="5509200"/>
          </a:xfrm>
          <a:prstGeom prst="rect">
            <a:avLst/>
          </a:prstGeom>
          <a:noFill/>
        </p:spPr>
        <p:txBody>
          <a:bodyPr wrap="square">
            <a:spAutoFit/>
          </a:bodyPr>
          <a:lstStyle/>
          <a:p>
            <a:endParaRPr lang="pl-PL" sz="3600" b="1" dirty="0"/>
          </a:p>
          <a:p>
            <a:endParaRPr lang="pl-PL" sz="3600" b="1" dirty="0"/>
          </a:p>
          <a:p>
            <a:pPr algn="just"/>
            <a:r>
              <a:rPr lang="pl-PL" sz="3600" b="1" dirty="0">
                <a:latin typeface="+mj-lt"/>
              </a:rPr>
              <a:t>Zalecenia dotyczące odżywiania można przedstawić w formie talerza. Tak prosta i przejrzysta forma ułatwi każdemu zastosowanie ich w życiu codziennym</a:t>
            </a:r>
          </a:p>
          <a:p>
            <a:pPr algn="just"/>
            <a:r>
              <a:rPr lang="pl-PL" sz="3600" b="1" dirty="0">
                <a:latin typeface="+mj-lt"/>
              </a:rPr>
              <a:t>Warto zainteresować się zawartością swojego talerza, bo już co czwarty dorosły w Polsce ma nadwagę, a zdrowe żywienie zapobiega otyłości.</a:t>
            </a:r>
          </a:p>
          <a:p>
            <a:endParaRPr lang="pl-PL" sz="3600" b="1" dirty="0"/>
          </a:p>
          <a:p>
            <a:endParaRPr lang="pl-PL" sz="2800" dirty="0"/>
          </a:p>
        </p:txBody>
      </p:sp>
    </p:spTree>
    <p:extLst>
      <p:ext uri="{BB962C8B-B14F-4D97-AF65-F5344CB8AC3E}">
        <p14:creationId xmlns:p14="http://schemas.microsoft.com/office/powerpoint/2010/main" val="2085180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A7536A8-8D82-ADE9-C802-3A5012461382}"/>
              </a:ext>
            </a:extLst>
          </p:cNvPr>
          <p:cNvPicPr>
            <a:picLocks noChangeAspect="1"/>
          </p:cNvPicPr>
          <p:nvPr/>
        </p:nvPicPr>
        <p:blipFill>
          <a:blip r:embed="rId2">
            <a:alphaModFix amt="37000"/>
          </a:blip>
          <a:stretch>
            <a:fillRect/>
          </a:stretch>
        </p:blipFill>
        <p:spPr>
          <a:xfrm>
            <a:off x="-68826" y="0"/>
            <a:ext cx="12260826" cy="6857999"/>
          </a:xfrm>
          <a:prstGeom prst="rect">
            <a:avLst/>
          </a:prstGeom>
        </p:spPr>
      </p:pic>
      <p:sp>
        <p:nvSpPr>
          <p:cNvPr id="3" name="pole tekstowe 2">
            <a:extLst>
              <a:ext uri="{FF2B5EF4-FFF2-40B4-BE49-F238E27FC236}">
                <a16:creationId xmlns:a16="http://schemas.microsoft.com/office/drawing/2014/main" id="{F86FA178-9C02-312D-4864-C16D8FFB9504}"/>
              </a:ext>
            </a:extLst>
          </p:cNvPr>
          <p:cNvSpPr txBox="1"/>
          <p:nvPr/>
        </p:nvSpPr>
        <p:spPr>
          <a:xfrm>
            <a:off x="545168" y="1404883"/>
            <a:ext cx="10810567" cy="3539430"/>
          </a:xfrm>
          <a:prstGeom prst="rect">
            <a:avLst/>
          </a:prstGeom>
          <a:noFill/>
        </p:spPr>
        <p:txBody>
          <a:bodyPr wrap="square">
            <a:spAutoFit/>
          </a:bodyPr>
          <a:lstStyle/>
          <a:p>
            <a:endParaRPr lang="pl-PL" sz="3200" b="1" dirty="0"/>
          </a:p>
          <a:p>
            <a:r>
              <a:rPr lang="pl-PL" sz="3200" b="1" dirty="0"/>
              <a:t>Rysunek modelowego talerza odzwierciedla zalecane proporcje trzech grup produktów w całodziennej diecie. Połowę zajmują na nim warzywa i owoce, ¼ pełnoziarniste produkty zbożowe i ¼ produkty będące źródłem białka (drób, ryby, nasiona roślin strączkowych, orzechy, jaja, produkty mleczne).</a:t>
            </a:r>
          </a:p>
        </p:txBody>
      </p:sp>
    </p:spTree>
    <p:extLst>
      <p:ext uri="{BB962C8B-B14F-4D97-AF65-F5344CB8AC3E}">
        <p14:creationId xmlns:p14="http://schemas.microsoft.com/office/powerpoint/2010/main" val="236302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żywność, owoce, jabłko, świeże&#10;&#10;Opis wygenerowany automatycznie">
            <a:extLst>
              <a:ext uri="{FF2B5EF4-FFF2-40B4-BE49-F238E27FC236}">
                <a16:creationId xmlns:a16="http://schemas.microsoft.com/office/drawing/2014/main" id="{77CA8BA8-F05F-7140-09F4-9786E7BC33FB}"/>
              </a:ext>
            </a:extLst>
          </p:cNvPr>
          <p:cNvPicPr>
            <a:picLocks noChangeAspect="1"/>
          </p:cNvPicPr>
          <p:nvPr/>
        </p:nvPicPr>
        <p:blipFill>
          <a:blip r:embed="rId2">
            <a:alphaModFix amt="33000"/>
            <a:extLst>
              <a:ext uri="{28A0092B-C50C-407E-A947-70E740481C1C}">
                <a14:useLocalDpi xmlns:a14="http://schemas.microsoft.com/office/drawing/2010/main" val="0"/>
              </a:ext>
            </a:extLst>
          </a:blip>
          <a:stretch>
            <a:fillRect/>
          </a:stretch>
        </p:blipFill>
        <p:spPr>
          <a:xfrm>
            <a:off x="0" y="1"/>
            <a:ext cx="12944168" cy="6858000"/>
          </a:xfrm>
          <a:prstGeom prst="rect">
            <a:avLst/>
          </a:prstGeom>
        </p:spPr>
      </p:pic>
      <p:sp>
        <p:nvSpPr>
          <p:cNvPr id="2" name="Tytuł 1">
            <a:extLst>
              <a:ext uri="{FF2B5EF4-FFF2-40B4-BE49-F238E27FC236}">
                <a16:creationId xmlns:a16="http://schemas.microsoft.com/office/drawing/2014/main" id="{94B504DC-051F-608B-974C-B98BC762C17C}"/>
              </a:ext>
            </a:extLst>
          </p:cNvPr>
          <p:cNvSpPr>
            <a:spLocks noGrp="1"/>
          </p:cNvSpPr>
          <p:nvPr>
            <p:ph type="ctrTitle"/>
          </p:nvPr>
        </p:nvSpPr>
        <p:spPr>
          <a:xfrm>
            <a:off x="550258" y="1575924"/>
            <a:ext cx="11150825" cy="3706152"/>
          </a:xfrm>
          <a:noFill/>
        </p:spPr>
        <p:txBody>
          <a:bodyPr>
            <a:noAutofit/>
          </a:bodyPr>
          <a:lstStyle/>
          <a:p>
            <a:pPr algn="just"/>
            <a:br>
              <a:rPr lang="pl-PL" sz="4000" b="1" dirty="0"/>
            </a:br>
            <a:br>
              <a:rPr lang="pl-PL" sz="4000" b="1" dirty="0"/>
            </a:br>
            <a:br>
              <a:rPr lang="pl-PL" sz="4000" b="1" dirty="0"/>
            </a:br>
            <a:r>
              <a:rPr lang="pl-PL" sz="4000" b="1" dirty="0"/>
              <a:t>Zdrowe jedzenie, aktywność fizyczna i balans pomiędzy pracą a odpoczynkiem to filary zdrowia. Jednak podstawą prawidłowego funkcjonowania organizmu jest zdrowe odżywianie. Co znaczy termin „zdrowe jedzenie” i dlaczego warto zadbać o jakość pożywienia.</a:t>
            </a:r>
          </a:p>
        </p:txBody>
      </p:sp>
    </p:spTree>
    <p:extLst>
      <p:ext uri="{BB962C8B-B14F-4D97-AF65-F5344CB8AC3E}">
        <p14:creationId xmlns:p14="http://schemas.microsoft.com/office/powerpoint/2010/main" val="905674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88000">
              <a:schemeClr val="accent6">
                <a:lumMod val="20000"/>
                <a:lumOff val="80000"/>
              </a:schemeClr>
            </a:gs>
            <a:gs pos="13000">
              <a:schemeClr val="accent6"/>
            </a:gs>
            <a:gs pos="9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733AF7D8-DEBA-98C5-66A9-32FF6A1554EA}"/>
              </a:ext>
            </a:extLst>
          </p:cNvPr>
          <p:cNvPicPr>
            <a:picLocks noChangeAspect="1"/>
          </p:cNvPicPr>
          <p:nvPr/>
        </p:nvPicPr>
        <p:blipFill>
          <a:blip r:embed="rId2"/>
          <a:stretch>
            <a:fillRect/>
          </a:stretch>
        </p:blipFill>
        <p:spPr>
          <a:xfrm>
            <a:off x="2185405" y="249381"/>
            <a:ext cx="7065817" cy="6359237"/>
          </a:xfrm>
          <a:prstGeom prst="rect">
            <a:avLst/>
          </a:prstGeom>
        </p:spPr>
      </p:pic>
    </p:spTree>
    <p:extLst>
      <p:ext uri="{BB962C8B-B14F-4D97-AF65-F5344CB8AC3E}">
        <p14:creationId xmlns:p14="http://schemas.microsoft.com/office/powerpoint/2010/main" val="1126816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183D60CE-0BC4-6E83-5893-C998F6A2B7EF}"/>
              </a:ext>
            </a:extLst>
          </p:cNvPr>
          <p:cNvPicPr>
            <a:picLocks noChangeAspect="1"/>
          </p:cNvPicPr>
          <p:nvPr/>
        </p:nvPicPr>
        <p:blipFill>
          <a:blip r:embed="rId2">
            <a:alphaModFix amt="41000"/>
          </a:blip>
          <a:stretch>
            <a:fillRect/>
          </a:stretch>
        </p:blipFill>
        <p:spPr>
          <a:xfrm>
            <a:off x="0" y="0"/>
            <a:ext cx="12191999" cy="6858000"/>
          </a:xfrm>
          <a:prstGeom prst="rect">
            <a:avLst/>
          </a:prstGeom>
        </p:spPr>
      </p:pic>
      <p:sp>
        <p:nvSpPr>
          <p:cNvPr id="3" name="pole tekstowe 2">
            <a:extLst>
              <a:ext uri="{FF2B5EF4-FFF2-40B4-BE49-F238E27FC236}">
                <a16:creationId xmlns:a16="http://schemas.microsoft.com/office/drawing/2014/main" id="{9399B6E8-9638-0909-2650-30589136CA51}"/>
              </a:ext>
            </a:extLst>
          </p:cNvPr>
          <p:cNvSpPr txBox="1"/>
          <p:nvPr/>
        </p:nvSpPr>
        <p:spPr>
          <a:xfrm>
            <a:off x="214685" y="428178"/>
            <a:ext cx="11650969" cy="6001643"/>
          </a:xfrm>
          <a:prstGeom prst="rect">
            <a:avLst/>
          </a:prstGeom>
          <a:noFill/>
        </p:spPr>
        <p:txBody>
          <a:bodyPr wrap="square">
            <a:spAutoFit/>
          </a:bodyPr>
          <a:lstStyle/>
          <a:p>
            <a:r>
              <a:rPr lang="pl-PL" sz="3200" b="1" dirty="0"/>
              <a:t>Zalecenia zilustrowano w postaci talerza różnorodnych produktów, którego każda z części przedstawia zalecane proporcje poszczególnych grup produktów w codziennej diecie. Model talerza to sposób na pokazanie, w jakich proporcjach należy jeść różnorodne produkty, aby uzyskać odpowiednią równowagę w diecie. </a:t>
            </a:r>
          </a:p>
          <a:p>
            <a:r>
              <a:rPr lang="pl-PL" sz="3200" b="1" dirty="0"/>
              <a:t>Jedzenie dużych ilości warzyw i owoców zmniejsza ryzyko zachorowania na nowotwory złośliwe i choroby sercowo-naczyniowe (nadciśnienie tętnicze, udary mózgu, zawały serca), a także na wiele innych przewlekłych chorób m.in. cukrzycę i otyłość. Minimum to 400 g warzyw i owoców dziennie. Ale im więcej tym lepiej. Pamiętaj, by jeść więcej warzyw niż owoców.</a:t>
            </a:r>
          </a:p>
        </p:txBody>
      </p:sp>
    </p:spTree>
    <p:extLst>
      <p:ext uri="{BB962C8B-B14F-4D97-AF65-F5344CB8AC3E}">
        <p14:creationId xmlns:p14="http://schemas.microsoft.com/office/powerpoint/2010/main" val="271856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05C94BE4-63D0-2E4D-1096-9E0FA927F438}"/>
              </a:ext>
            </a:extLst>
          </p:cNvPr>
          <p:cNvPicPr>
            <a:picLocks noChangeAspect="1"/>
          </p:cNvPicPr>
          <p:nvPr/>
        </p:nvPicPr>
        <p:blipFill>
          <a:blip r:embed="rId2">
            <a:alphaModFix amt="35000"/>
          </a:blip>
          <a:stretch>
            <a:fillRect/>
          </a:stretch>
        </p:blipFill>
        <p:spPr>
          <a:xfrm>
            <a:off x="-2" y="0"/>
            <a:ext cx="12280491" cy="6858000"/>
          </a:xfrm>
          <a:prstGeom prst="rect">
            <a:avLst/>
          </a:prstGeom>
        </p:spPr>
      </p:pic>
      <p:sp>
        <p:nvSpPr>
          <p:cNvPr id="3" name="pole tekstowe 2">
            <a:extLst>
              <a:ext uri="{FF2B5EF4-FFF2-40B4-BE49-F238E27FC236}">
                <a16:creationId xmlns:a16="http://schemas.microsoft.com/office/drawing/2014/main" id="{F7C73E79-5719-8CE7-30D7-D02A59FFED26}"/>
              </a:ext>
            </a:extLst>
          </p:cNvPr>
          <p:cNvSpPr txBox="1"/>
          <p:nvPr/>
        </p:nvSpPr>
        <p:spPr>
          <a:xfrm>
            <a:off x="876813" y="1068274"/>
            <a:ext cx="9863328" cy="3970318"/>
          </a:xfrm>
          <a:prstGeom prst="rect">
            <a:avLst/>
          </a:prstGeom>
          <a:noFill/>
        </p:spPr>
        <p:txBody>
          <a:bodyPr wrap="square">
            <a:spAutoFit/>
          </a:bodyPr>
          <a:lstStyle/>
          <a:p>
            <a:pPr algn="ctr"/>
            <a:r>
              <a:rPr lang="pl-PL" sz="3200" b="1" dirty="0"/>
              <a:t>Produkty pełnoziarniste są bardziej wartościowe dla zdrowia, zawierają między innymi błonnik, żelazo, magnez, kwas foliowy, przeciwutleniacze. Regularne spożywanie produktów zbożowych pełnoziarnistych może wpłynąć na zmniejszenie ryzyka cukrzycy typu 2, chorób układu krążenia, raka jelita grubego. Pomagają również utrzymać prawidłową masę ciała.</a:t>
            </a:r>
          </a:p>
          <a:p>
            <a:endParaRPr lang="pl-PL" sz="2800" dirty="0"/>
          </a:p>
        </p:txBody>
      </p:sp>
    </p:spTree>
    <p:extLst>
      <p:ext uri="{BB962C8B-B14F-4D97-AF65-F5344CB8AC3E}">
        <p14:creationId xmlns:p14="http://schemas.microsoft.com/office/powerpoint/2010/main" val="247768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EC32E6A4-2934-97CB-A060-1A56D3733A60}"/>
              </a:ext>
            </a:extLst>
          </p:cNvPr>
          <p:cNvPicPr>
            <a:picLocks noChangeAspect="1"/>
          </p:cNvPicPr>
          <p:nvPr/>
        </p:nvPicPr>
        <p:blipFill>
          <a:blip r:embed="rId2">
            <a:alphaModFix amt="37000"/>
          </a:blip>
          <a:stretch>
            <a:fillRect/>
          </a:stretch>
        </p:blipFill>
        <p:spPr>
          <a:xfrm>
            <a:off x="0" y="0"/>
            <a:ext cx="12192000" cy="6858000"/>
          </a:xfrm>
          <a:prstGeom prst="rect">
            <a:avLst/>
          </a:prstGeom>
        </p:spPr>
      </p:pic>
      <p:sp>
        <p:nvSpPr>
          <p:cNvPr id="3" name="pole tekstowe 2">
            <a:extLst>
              <a:ext uri="{FF2B5EF4-FFF2-40B4-BE49-F238E27FC236}">
                <a16:creationId xmlns:a16="http://schemas.microsoft.com/office/drawing/2014/main" id="{85240F46-245C-D218-FE8F-C693AEF56035}"/>
              </a:ext>
            </a:extLst>
          </p:cNvPr>
          <p:cNvSpPr txBox="1"/>
          <p:nvPr/>
        </p:nvSpPr>
        <p:spPr>
          <a:xfrm>
            <a:off x="796412" y="1739326"/>
            <a:ext cx="10120540" cy="2062103"/>
          </a:xfrm>
          <a:prstGeom prst="rect">
            <a:avLst/>
          </a:prstGeom>
          <a:noFill/>
        </p:spPr>
        <p:txBody>
          <a:bodyPr wrap="square">
            <a:spAutoFit/>
          </a:bodyPr>
          <a:lstStyle/>
          <a:p>
            <a:pPr algn="ctr"/>
            <a:r>
              <a:rPr lang="pl-PL" sz="3200" b="1" dirty="0"/>
              <a:t>Produkty mleczne, takie jak mleko, kefiry, jogurty i ser, zawierają dużo wapnia, który jest dobry dla kości i zębów. Zawierają również wiele innych witamin, składników mineralnych i białka. Wybieraj niesłodzone i chude</a:t>
            </a:r>
            <a:r>
              <a:rPr lang="pl-PL" sz="2800" dirty="0"/>
              <a:t>.</a:t>
            </a:r>
          </a:p>
        </p:txBody>
      </p:sp>
    </p:spTree>
    <p:extLst>
      <p:ext uri="{BB962C8B-B14F-4D97-AF65-F5344CB8AC3E}">
        <p14:creationId xmlns:p14="http://schemas.microsoft.com/office/powerpoint/2010/main" val="1087143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F57197AA-99A4-699F-2301-A905556C8DAF}"/>
              </a:ext>
            </a:extLst>
          </p:cNvPr>
          <p:cNvSpPr txBox="1"/>
          <p:nvPr/>
        </p:nvSpPr>
        <p:spPr>
          <a:xfrm>
            <a:off x="581086" y="751344"/>
            <a:ext cx="10607040" cy="3477875"/>
          </a:xfrm>
          <a:prstGeom prst="rect">
            <a:avLst/>
          </a:prstGeom>
          <a:noFill/>
        </p:spPr>
        <p:txBody>
          <a:bodyPr wrap="square">
            <a:spAutoFit/>
          </a:bodyPr>
          <a:lstStyle/>
          <a:p>
            <a:r>
              <a:rPr lang="pl-PL" sz="3200" b="1" dirty="0"/>
              <a:t>Uzupełnieniem diety powinna być niewielka ilość tłuszczów pochodzenia roślinnego (oliwa, olej rzepakowy, słonecznikowy oraz orzechy, nasiona czy pestki). Ryzyko chorób układu krążenia zmniejsza się, gdy część niezdrowego tłuszczu pochodzenia zwierzęcego zostaje zastąpiona zdrowszym tłuszczem roślinnym.</a:t>
            </a:r>
          </a:p>
          <a:p>
            <a:endParaRPr lang="pl-PL" sz="2800" dirty="0"/>
          </a:p>
        </p:txBody>
      </p:sp>
      <p:pic>
        <p:nvPicPr>
          <p:cNvPr id="4" name="Obraz 3">
            <a:extLst>
              <a:ext uri="{FF2B5EF4-FFF2-40B4-BE49-F238E27FC236}">
                <a16:creationId xmlns:a16="http://schemas.microsoft.com/office/drawing/2014/main" id="{8DB8DC94-5678-92F9-190F-1563E8BE97B7}"/>
              </a:ext>
            </a:extLst>
          </p:cNvPr>
          <p:cNvPicPr>
            <a:picLocks noChangeAspect="1"/>
          </p:cNvPicPr>
          <p:nvPr/>
        </p:nvPicPr>
        <p:blipFill>
          <a:blip r:embed="rId2">
            <a:alphaModFix amt="30000"/>
          </a:blip>
          <a:stretch>
            <a:fillRect/>
          </a:stretch>
        </p:blipFill>
        <p:spPr>
          <a:xfrm>
            <a:off x="0" y="0"/>
            <a:ext cx="12192000" cy="6956726"/>
          </a:xfrm>
          <a:prstGeom prst="rect">
            <a:avLst/>
          </a:prstGeom>
        </p:spPr>
      </p:pic>
    </p:spTree>
    <p:extLst>
      <p:ext uri="{BB962C8B-B14F-4D97-AF65-F5344CB8AC3E}">
        <p14:creationId xmlns:p14="http://schemas.microsoft.com/office/powerpoint/2010/main" val="4140096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6987DC9-E98B-413A-4860-B1EF71B893AA}"/>
              </a:ext>
            </a:extLst>
          </p:cNvPr>
          <p:cNvPicPr>
            <a:picLocks noChangeAspect="1"/>
          </p:cNvPicPr>
          <p:nvPr/>
        </p:nvPicPr>
        <p:blipFill>
          <a:blip r:embed="rId2">
            <a:alphaModFix amt="29000"/>
          </a:blip>
          <a:stretch>
            <a:fillRect/>
          </a:stretch>
        </p:blipFill>
        <p:spPr>
          <a:xfrm>
            <a:off x="1" y="1025078"/>
            <a:ext cx="10294374" cy="5832921"/>
          </a:xfrm>
          <a:prstGeom prst="rect">
            <a:avLst/>
          </a:prstGeom>
        </p:spPr>
      </p:pic>
      <p:sp>
        <p:nvSpPr>
          <p:cNvPr id="3" name="pole tekstowe 2">
            <a:extLst>
              <a:ext uri="{FF2B5EF4-FFF2-40B4-BE49-F238E27FC236}">
                <a16:creationId xmlns:a16="http://schemas.microsoft.com/office/drawing/2014/main" id="{0B2A2022-68B2-0DB1-49FA-610FCE04C03F}"/>
              </a:ext>
            </a:extLst>
          </p:cNvPr>
          <p:cNvSpPr txBox="1"/>
          <p:nvPr/>
        </p:nvSpPr>
        <p:spPr>
          <a:xfrm>
            <a:off x="668594" y="540773"/>
            <a:ext cx="11444748" cy="4524315"/>
          </a:xfrm>
          <a:prstGeom prst="rect">
            <a:avLst/>
          </a:prstGeom>
          <a:noFill/>
        </p:spPr>
        <p:txBody>
          <a:bodyPr wrap="square">
            <a:spAutoFit/>
          </a:bodyPr>
          <a:lstStyle/>
          <a:p>
            <a:r>
              <a:rPr lang="pl-PL" sz="3200" b="1" dirty="0"/>
              <a:t>Warzywa i owoce odgrywają również istotną rolę w profilaktyce chorób układu krwionośnego, nowotworów, Alzheimera, Parkinsona a nawet depresji. Zbilansowana dieta, oparta na minimum 5 porcjach warzyw i owoców ma fundamentalne znaczenie dla zdrowia i dobrego samopoczucia. Produkty z tej grupy są bogate w witaminy i inne składniki, które regulują funkcjonowanie organizmu i biorą udział we wszystkich zachodzących w nim procesach. Ilość spożywanych owoców i warzyw dziennie może być wyższa niż 5 porcji. </a:t>
            </a:r>
          </a:p>
        </p:txBody>
      </p:sp>
    </p:spTree>
    <p:extLst>
      <p:ext uri="{BB962C8B-B14F-4D97-AF65-F5344CB8AC3E}">
        <p14:creationId xmlns:p14="http://schemas.microsoft.com/office/powerpoint/2010/main" val="4089744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A482AD3-F612-1945-3721-B993F247A57F}"/>
              </a:ext>
            </a:extLst>
          </p:cNvPr>
          <p:cNvPicPr>
            <a:picLocks noChangeAspect="1"/>
          </p:cNvPicPr>
          <p:nvPr/>
        </p:nvPicPr>
        <p:blipFill>
          <a:blip r:embed="rId2">
            <a:alphaModFix amt="47000"/>
          </a:blip>
          <a:stretch>
            <a:fillRect/>
          </a:stretch>
        </p:blipFill>
        <p:spPr>
          <a:xfrm>
            <a:off x="0" y="0"/>
            <a:ext cx="12191999" cy="6857999"/>
          </a:xfrm>
          <a:prstGeom prst="rect">
            <a:avLst/>
          </a:prstGeom>
        </p:spPr>
      </p:pic>
      <p:sp>
        <p:nvSpPr>
          <p:cNvPr id="3" name="pole tekstowe 2">
            <a:extLst>
              <a:ext uri="{FF2B5EF4-FFF2-40B4-BE49-F238E27FC236}">
                <a16:creationId xmlns:a16="http://schemas.microsoft.com/office/drawing/2014/main" id="{DA904692-DAD4-E029-0659-48582C374315}"/>
              </a:ext>
            </a:extLst>
          </p:cNvPr>
          <p:cNvSpPr txBox="1"/>
          <p:nvPr/>
        </p:nvSpPr>
        <p:spPr>
          <a:xfrm>
            <a:off x="627888" y="593475"/>
            <a:ext cx="10936224" cy="6001643"/>
          </a:xfrm>
          <a:prstGeom prst="rect">
            <a:avLst/>
          </a:prstGeom>
          <a:noFill/>
        </p:spPr>
        <p:txBody>
          <a:bodyPr wrap="square">
            <a:spAutoFit/>
          </a:bodyPr>
          <a:lstStyle/>
          <a:p>
            <a:r>
              <a:rPr lang="pl-PL" sz="3200" b="1" dirty="0"/>
              <a:t>Ryzyko przedwczesnego zgonu zarówno z powodu nowotworów jak i chorób układu sercowo-naczyniowego rośnie wraz z ilością przetworzonego mięsa w diecie. Ogranicz mięso czerwone i przetwory mięsne do 500 g w tygodniu na rzecz mięsa drobiowego, ryb, nasion roślin strączkowych i jaj.</a:t>
            </a:r>
          </a:p>
          <a:p>
            <a:endParaRPr lang="pl-PL" sz="3200" b="1" dirty="0"/>
          </a:p>
          <a:p>
            <a:r>
              <a:rPr lang="pl-PL" sz="3200" b="1" dirty="0"/>
              <a:t>Zmniejsz ryzyko chorób, w tym nowotworów układu pokarmowego, ograniczając ilość wędlin w Twojej diecie. Przetwory mięsne często zawierają dużo soli i niezdrowego tłuszczu. Tłuste ryby morskie są źródłem kwasów nienasyconych omega-3, które chronią przed miażdżycą, czyli przed zawałem serca i udarem mózgu. </a:t>
            </a:r>
          </a:p>
        </p:txBody>
      </p:sp>
    </p:spTree>
    <p:extLst>
      <p:ext uri="{BB962C8B-B14F-4D97-AF65-F5344CB8AC3E}">
        <p14:creationId xmlns:p14="http://schemas.microsoft.com/office/powerpoint/2010/main" val="508116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BC6DB007-8C88-FACE-3F71-325E7DAE7185}"/>
              </a:ext>
            </a:extLst>
          </p:cNvPr>
          <p:cNvPicPr>
            <a:picLocks noChangeAspect="1"/>
          </p:cNvPicPr>
          <p:nvPr/>
        </p:nvPicPr>
        <p:blipFill>
          <a:blip r:embed="rId2">
            <a:alphaModFix amt="22000"/>
          </a:blip>
          <a:stretch>
            <a:fill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B7F5AFEC-B700-270F-C6EA-D51B4E46DEE7}"/>
              </a:ext>
            </a:extLst>
          </p:cNvPr>
          <p:cNvSpPr>
            <a:spLocks noGrp="1"/>
          </p:cNvSpPr>
          <p:nvPr>
            <p:ph type="title"/>
          </p:nvPr>
        </p:nvSpPr>
        <p:spPr>
          <a:xfrm>
            <a:off x="1025013" y="1073048"/>
            <a:ext cx="10515600" cy="1325563"/>
          </a:xfrm>
        </p:spPr>
        <p:txBody>
          <a:bodyPr>
            <a:normAutofit fontScale="90000"/>
          </a:bodyPr>
          <a:lstStyle/>
          <a:p>
            <a:br>
              <a:rPr lang="pl-PL" dirty="0"/>
            </a:br>
            <a:br>
              <a:rPr lang="pl-PL" b="1" dirty="0"/>
            </a:br>
            <a:r>
              <a:rPr lang="pl-PL" b="1" dirty="0"/>
              <a:t>Piramida Żywienia jest ilustracją przedstawiającą zalecany przez specjalistów sposób odżywiania. Na jednym obrazku streszcza najważniejsze zasady komponowania codziennego jadłospisu.</a:t>
            </a:r>
            <a:br>
              <a:rPr lang="pl-PL" b="1" dirty="0"/>
            </a:br>
            <a:endParaRPr lang="pl-PL" b="1" dirty="0"/>
          </a:p>
        </p:txBody>
      </p:sp>
    </p:spTree>
    <p:extLst>
      <p:ext uri="{BB962C8B-B14F-4D97-AF65-F5344CB8AC3E}">
        <p14:creationId xmlns:p14="http://schemas.microsoft.com/office/powerpoint/2010/main" val="448704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B8C0189-B141-D538-C31F-937C659A87C0}"/>
              </a:ext>
            </a:extLst>
          </p:cNvPr>
          <p:cNvPicPr>
            <a:picLocks noChangeAspect="1"/>
          </p:cNvPicPr>
          <p:nvPr/>
        </p:nvPicPr>
        <p:blipFill>
          <a:blip r:embed="rId2">
            <a:alphaModFix amt="41000"/>
          </a:blip>
          <a:stretch>
            <a:fill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C2FB8C7E-E178-9B15-05F3-58153871AFD9}"/>
              </a:ext>
            </a:extLst>
          </p:cNvPr>
          <p:cNvSpPr>
            <a:spLocks noGrp="1"/>
          </p:cNvSpPr>
          <p:nvPr>
            <p:ph type="title"/>
          </p:nvPr>
        </p:nvSpPr>
        <p:spPr/>
        <p:txBody>
          <a:bodyPr>
            <a:noAutofit/>
          </a:bodyPr>
          <a:lstStyle/>
          <a:p>
            <a:br>
              <a:rPr lang="pl-PL" sz="3200" dirty="0"/>
            </a:br>
            <a:br>
              <a:rPr lang="pl-PL" sz="3200" dirty="0"/>
            </a:br>
            <a:br>
              <a:rPr lang="pl-PL" sz="3200" dirty="0"/>
            </a:br>
            <a:br>
              <a:rPr lang="pl-PL" sz="3200" dirty="0"/>
            </a:br>
            <a:br>
              <a:rPr lang="pl-PL" sz="3200" dirty="0"/>
            </a:br>
            <a:br>
              <a:rPr lang="pl-PL" sz="3200" dirty="0"/>
            </a:br>
            <a:br>
              <a:rPr lang="pl-PL" sz="3200" b="1" dirty="0"/>
            </a:br>
            <a:r>
              <a:rPr lang="pl-PL" sz="4000" b="1" dirty="0"/>
              <a:t>Piramida żywienia dla dzieci i młodzieży jest kierowana do pociech w wieku 4-18 lat. </a:t>
            </a:r>
            <a:br>
              <a:rPr lang="pl-PL" sz="4000" b="1" dirty="0"/>
            </a:br>
            <a:r>
              <a:rPr lang="pl-PL" sz="4000" b="1" dirty="0"/>
              <a:t>Piramida zdrowego żywienia dla dzieci i nastolatków bazuje na dużej ilości ruchu. </a:t>
            </a:r>
          </a:p>
        </p:txBody>
      </p:sp>
    </p:spTree>
    <p:extLst>
      <p:ext uri="{BB962C8B-B14F-4D97-AF65-F5344CB8AC3E}">
        <p14:creationId xmlns:p14="http://schemas.microsoft.com/office/powerpoint/2010/main" val="93535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alphaModFix amt="49000"/>
          </a:blip>
          <a:tile tx="0" ty="0" sx="100000" sy="100000" flip="none" algn="tl"/>
        </a:blipFill>
        <a:effectLst/>
      </p:bgPr>
    </p:bg>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E11FB46B-9FE0-A6F6-63F0-48169A930BF8}"/>
              </a:ext>
            </a:extLst>
          </p:cNvPr>
          <p:cNvPicPr>
            <a:picLocks noChangeAspect="1"/>
          </p:cNvPicPr>
          <p:nvPr/>
        </p:nvPicPr>
        <p:blipFill>
          <a:blip r:embed="rId3"/>
          <a:stretch>
            <a:fillRect/>
          </a:stretch>
        </p:blipFill>
        <p:spPr>
          <a:xfrm>
            <a:off x="78658" y="0"/>
            <a:ext cx="5088509" cy="6764594"/>
          </a:xfrm>
          <a:prstGeom prst="rect">
            <a:avLst/>
          </a:prstGeom>
        </p:spPr>
      </p:pic>
      <p:sp>
        <p:nvSpPr>
          <p:cNvPr id="4" name="pole tekstowe 3">
            <a:extLst>
              <a:ext uri="{FF2B5EF4-FFF2-40B4-BE49-F238E27FC236}">
                <a16:creationId xmlns:a16="http://schemas.microsoft.com/office/drawing/2014/main" id="{988C1E19-DA04-3205-1919-7AA1632FDD1E}"/>
              </a:ext>
            </a:extLst>
          </p:cNvPr>
          <p:cNvSpPr txBox="1"/>
          <p:nvPr/>
        </p:nvSpPr>
        <p:spPr>
          <a:xfrm>
            <a:off x="5309419" y="371294"/>
            <a:ext cx="6882580" cy="5632311"/>
          </a:xfrm>
          <a:prstGeom prst="rect">
            <a:avLst/>
          </a:prstGeom>
          <a:noFill/>
        </p:spPr>
        <p:txBody>
          <a:bodyPr wrap="square">
            <a:spAutoFit/>
          </a:bodyPr>
          <a:lstStyle/>
          <a:p>
            <a:r>
              <a:rPr lang="pl-PL" sz="2000" b="1" dirty="0"/>
              <a:t>Piramida zdrowego żywienia dla dzieci i nastolatków bazuje na dużej ilości ruchu. To ważne, aby pociechy już od najmłodszych lat dbały o aktywność fizyczną, która zapewni im nie tylko sprawność, ale i zdrowie. Co do zaleceń w kwestii jedzenia, podstawą codziennego menu powinny być owoce oraz warzywa, nie można zapomnieć ponadto o produktach pełnoziarnistych. Ważnym elementem są oczywiście artykuły mleczne.</a:t>
            </a:r>
          </a:p>
          <a:p>
            <a:pPr>
              <a:buFont typeface="Arial" panose="020B0604020202020204" pitchFamily="34" charset="0"/>
              <a:buChar char="•"/>
            </a:pPr>
            <a:r>
              <a:rPr lang="pl-PL" sz="2000" b="1" dirty="0"/>
              <a:t>regularne posiłki 5 razy dziennie w równomiernym odstępie</a:t>
            </a:r>
          </a:p>
          <a:p>
            <a:pPr>
              <a:buFont typeface="Arial" panose="020B0604020202020204" pitchFamily="34" charset="0"/>
              <a:buChar char="•"/>
            </a:pPr>
            <a:r>
              <a:rPr lang="pl-PL" sz="2000" b="1" dirty="0"/>
              <a:t>dbanie o odpowiednie nawodnienie organizmu</a:t>
            </a:r>
          </a:p>
          <a:p>
            <a:pPr>
              <a:buFont typeface="Arial" panose="020B0604020202020204" pitchFamily="34" charset="0"/>
              <a:buChar char="•"/>
            </a:pPr>
            <a:r>
              <a:rPr lang="pl-PL" sz="2000" b="1" dirty="0"/>
              <a:t>wysypianie się</a:t>
            </a:r>
          </a:p>
          <a:p>
            <a:pPr>
              <a:buFont typeface="Arial" panose="020B0604020202020204" pitchFamily="34" charset="0"/>
              <a:buChar char="•"/>
            </a:pPr>
            <a:r>
              <a:rPr lang="pl-PL" sz="2000" b="1" dirty="0"/>
              <a:t>wybieranie tłuszczów roślinnych zamiast zwierzęcych</a:t>
            </a:r>
          </a:p>
          <a:p>
            <a:pPr>
              <a:buFont typeface="Arial" panose="020B0604020202020204" pitchFamily="34" charset="0"/>
              <a:buChar char="•"/>
            </a:pPr>
            <a:r>
              <a:rPr lang="pl-PL" sz="2000" b="1" dirty="0"/>
              <a:t>mycie zębów po każdym posiłku</a:t>
            </a:r>
          </a:p>
          <a:p>
            <a:pPr>
              <a:buFont typeface="Arial" panose="020B0604020202020204" pitchFamily="34" charset="0"/>
              <a:buChar char="•"/>
            </a:pPr>
            <a:r>
              <a:rPr lang="pl-PL" sz="2000" b="1" dirty="0"/>
              <a:t>spożywanie 3-4 szklanek mleka każdego dnia</a:t>
            </a:r>
          </a:p>
          <a:p>
            <a:pPr>
              <a:buFont typeface="Arial" panose="020B0604020202020204" pitchFamily="34" charset="0"/>
              <a:buChar char="•"/>
            </a:pPr>
            <a:r>
              <a:rPr lang="pl-PL" sz="2000" b="1" dirty="0"/>
              <a:t>spożywanie chudego mięsa</a:t>
            </a:r>
          </a:p>
          <a:p>
            <a:pPr>
              <a:buFont typeface="Arial" panose="020B0604020202020204" pitchFamily="34" charset="0"/>
              <a:buChar char="•"/>
            </a:pPr>
            <a:r>
              <a:rPr lang="pl-PL" sz="2000" b="1" dirty="0"/>
              <a:t>wyeliminowanie słodyczy, dań typu fast food i napojów słodzonych oraz gazowanych.</a:t>
            </a:r>
          </a:p>
          <a:p>
            <a:endParaRPr lang="pl-PL" sz="2000" b="1" dirty="0"/>
          </a:p>
        </p:txBody>
      </p:sp>
    </p:spTree>
    <p:extLst>
      <p:ext uri="{BB962C8B-B14F-4D97-AF65-F5344CB8AC3E}">
        <p14:creationId xmlns:p14="http://schemas.microsoft.com/office/powerpoint/2010/main" val="1259964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żywność, stół, talerz, wewnątrz&#10;&#10;Opis wygenerowany automatycznie">
            <a:extLst>
              <a:ext uri="{FF2B5EF4-FFF2-40B4-BE49-F238E27FC236}">
                <a16:creationId xmlns:a16="http://schemas.microsoft.com/office/drawing/2014/main" id="{673CD8F8-DF87-B5B8-8B6A-9EA443EABCCC}"/>
              </a:ext>
            </a:extLst>
          </p:cNvPr>
          <p:cNvPicPr>
            <a:picLocks noChangeAspect="1"/>
          </p:cNvPicPr>
          <p:nvPr/>
        </p:nvPicPr>
        <p:blipFill>
          <a:blip r:embed="rId2">
            <a:alphaModFix amt="19000"/>
            <a:extLst>
              <a:ext uri="{BEBA8EAE-BF5A-486C-A8C5-ECC9F3942E4B}">
                <a14:imgProps xmlns:a14="http://schemas.microsoft.com/office/drawing/2010/main">
                  <a14:imgLayer r:embed="rId3">
                    <a14:imgEffect>
                      <a14:colorTemperature colorTemp="6426"/>
                    </a14:imgEffect>
                    <a14:imgEffect>
                      <a14:saturation sat="148000"/>
                    </a14:imgEffect>
                  </a14:imgLayer>
                </a14:imgProps>
              </a:ext>
              <a:ext uri="{28A0092B-C50C-407E-A947-70E740481C1C}">
                <a14:useLocalDpi xmlns:a14="http://schemas.microsoft.com/office/drawing/2010/main" val="0"/>
              </a:ext>
            </a:extLst>
          </a:blip>
          <a:stretch>
            <a:fillRect/>
          </a:stretch>
        </p:blipFill>
        <p:spPr>
          <a:xfrm>
            <a:off x="-2" y="0"/>
            <a:ext cx="12192001" cy="6858000"/>
          </a:xfrm>
          <a:prstGeom prst="rect">
            <a:avLst/>
          </a:prstGeom>
        </p:spPr>
      </p:pic>
      <p:sp>
        <p:nvSpPr>
          <p:cNvPr id="3" name="pole tekstowe 2">
            <a:extLst>
              <a:ext uri="{FF2B5EF4-FFF2-40B4-BE49-F238E27FC236}">
                <a16:creationId xmlns:a16="http://schemas.microsoft.com/office/drawing/2014/main" id="{447421BB-1898-2816-A0BF-C68B616E1BDA}"/>
              </a:ext>
            </a:extLst>
          </p:cNvPr>
          <p:cNvSpPr txBox="1"/>
          <p:nvPr/>
        </p:nvSpPr>
        <p:spPr>
          <a:xfrm>
            <a:off x="358869" y="1413063"/>
            <a:ext cx="11228832" cy="4031873"/>
          </a:xfrm>
          <a:prstGeom prst="rect">
            <a:avLst/>
          </a:prstGeom>
          <a:noFill/>
        </p:spPr>
        <p:txBody>
          <a:bodyPr wrap="square">
            <a:spAutoFit/>
          </a:bodyPr>
          <a:lstStyle/>
          <a:p>
            <a:pPr algn="just"/>
            <a:r>
              <a:rPr lang="pl-PL" sz="3200" b="1" dirty="0">
                <a:latin typeface="+mj-lt"/>
              </a:rPr>
              <a:t>Jedzenie jest niezbędne w naszym życiu, ale powinno być także przyjemnością. Potrzebujemy spożywać pokarmy, aby się ruszać, myśleć, mówić i wykonywać wszystkie inne codzienne czynności. To, co jemy, istotnie wpływa na nasze zdrowie i długość życia. Z jednej strony złe nawyki żywieniowe mogą stać się przyczyną rozwoju wielu chorób, m.in. nowotworowych, serca, a także miażdżycy, cukrzycy, nadwagi i otyłości. Z drugiej zaś strony odpowiednio zaplanowana dieta oparta na produktach roślinnych buduje i chroni zdrowie. </a:t>
            </a:r>
          </a:p>
        </p:txBody>
      </p:sp>
    </p:spTree>
    <p:extLst>
      <p:ext uri="{BB962C8B-B14F-4D97-AF65-F5344CB8AC3E}">
        <p14:creationId xmlns:p14="http://schemas.microsoft.com/office/powerpoint/2010/main" val="3722857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C758044-2DE4-4718-9BDC-16DA99C28CDE}"/>
              </a:ext>
            </a:extLst>
          </p:cNvPr>
          <p:cNvPicPr>
            <a:picLocks noChangeAspect="1"/>
          </p:cNvPicPr>
          <p:nvPr/>
        </p:nvPicPr>
        <p:blipFill>
          <a:blip r:embed="rId2">
            <a:alphaModFix amt="44000"/>
          </a:blip>
          <a:stretch>
            <a:fillRect/>
          </a:stretch>
        </p:blipFill>
        <p:spPr>
          <a:xfrm>
            <a:off x="0" y="0"/>
            <a:ext cx="12192000" cy="6857999"/>
          </a:xfrm>
          <a:prstGeom prst="rect">
            <a:avLst/>
          </a:prstGeom>
        </p:spPr>
      </p:pic>
      <p:sp>
        <p:nvSpPr>
          <p:cNvPr id="2" name="Tytuł 1">
            <a:extLst>
              <a:ext uri="{FF2B5EF4-FFF2-40B4-BE49-F238E27FC236}">
                <a16:creationId xmlns:a16="http://schemas.microsoft.com/office/drawing/2014/main" id="{4E68F0E0-D045-2066-874D-E412F090D4F8}"/>
              </a:ext>
            </a:extLst>
          </p:cNvPr>
          <p:cNvSpPr>
            <a:spLocks noGrp="1"/>
          </p:cNvSpPr>
          <p:nvPr>
            <p:ph type="title"/>
          </p:nvPr>
        </p:nvSpPr>
        <p:spPr/>
        <p:txBody>
          <a:bodyPr>
            <a:normAutofit fontScale="90000"/>
          </a:bodyPr>
          <a:lstStyle/>
          <a:p>
            <a:br>
              <a:rPr lang="pl-PL" dirty="0"/>
            </a:br>
            <a:br>
              <a:rPr lang="pl-PL" dirty="0"/>
            </a:br>
            <a:br>
              <a:rPr lang="pl-PL" dirty="0"/>
            </a:br>
            <a:br>
              <a:rPr lang="pl-PL" dirty="0"/>
            </a:br>
            <a:br>
              <a:rPr lang="pl-PL" dirty="0"/>
            </a:br>
            <a:br>
              <a:rPr lang="pl-PL" dirty="0"/>
            </a:br>
            <a:br>
              <a:rPr lang="pl-PL" dirty="0"/>
            </a:br>
            <a:r>
              <a:rPr lang="pl-PL" b="1" dirty="0"/>
              <a:t>Piramida żywieniowa dla dorosłych</a:t>
            </a:r>
            <a:br>
              <a:rPr lang="pl-PL" b="1" dirty="0"/>
            </a:br>
            <a:br>
              <a:rPr lang="pl-PL" b="1" dirty="0"/>
            </a:br>
            <a:r>
              <a:rPr lang="pl-PL" b="1" dirty="0"/>
              <a:t>Piramida żywienia dla osób dorosłych jest skierowana do ludzi w przedziale wiekowym wynoszącym od 18 lat aż do seniorów. Należy pamiętać jednak, że osoby starsze i bardzo aktywne fizycznie mają nieco inne wytyczne z wielu względów.</a:t>
            </a:r>
          </a:p>
        </p:txBody>
      </p:sp>
    </p:spTree>
    <p:extLst>
      <p:ext uri="{BB962C8B-B14F-4D97-AF65-F5344CB8AC3E}">
        <p14:creationId xmlns:p14="http://schemas.microsoft.com/office/powerpoint/2010/main" val="2599837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A5B0546-7EEE-CBED-7EC1-B1157EF21BE8}"/>
              </a:ext>
            </a:extLst>
          </p:cNvPr>
          <p:cNvPicPr>
            <a:picLocks noChangeAspect="1"/>
          </p:cNvPicPr>
          <p:nvPr/>
        </p:nvPicPr>
        <p:blipFill>
          <a:blip r:embed="rId2"/>
          <a:stretch>
            <a:fillRect/>
          </a:stretch>
        </p:blipFill>
        <p:spPr>
          <a:xfrm>
            <a:off x="381143" y="104221"/>
            <a:ext cx="5213411" cy="6649558"/>
          </a:xfrm>
          <a:prstGeom prst="rect">
            <a:avLst/>
          </a:prstGeom>
        </p:spPr>
      </p:pic>
      <p:sp>
        <p:nvSpPr>
          <p:cNvPr id="6" name="pole tekstowe 5">
            <a:extLst>
              <a:ext uri="{FF2B5EF4-FFF2-40B4-BE49-F238E27FC236}">
                <a16:creationId xmlns:a16="http://schemas.microsoft.com/office/drawing/2014/main" id="{15E8C34E-E656-4259-1EEB-8D7E1D5CADE3}"/>
              </a:ext>
            </a:extLst>
          </p:cNvPr>
          <p:cNvSpPr txBox="1"/>
          <p:nvPr/>
        </p:nvSpPr>
        <p:spPr>
          <a:xfrm>
            <a:off x="5663381" y="1274563"/>
            <a:ext cx="6430296" cy="4308872"/>
          </a:xfrm>
          <a:prstGeom prst="rect">
            <a:avLst/>
          </a:prstGeom>
          <a:blipFill>
            <a:blip r:embed="rId3">
              <a:alphaModFix amt="49000"/>
            </a:blip>
            <a:tile tx="0" ty="0" sx="100000" sy="100000" flip="none" algn="tl"/>
          </a:blipFill>
        </p:spPr>
        <p:txBody>
          <a:bodyPr wrap="square">
            <a:spAutoFit/>
          </a:bodyPr>
          <a:lstStyle/>
          <a:p>
            <a:r>
              <a:rPr lang="pl-PL" b="1" dirty="0"/>
              <a:t>Piramida zdrowego żywienia dla dorosłych przede wszystkim bazuje na aktywności fizycznej. Dorośli muszą również pamiętać o odpowiednim nawodnieniu organizmu.</a:t>
            </a:r>
          </a:p>
          <a:p>
            <a:r>
              <a:rPr lang="pl-PL" sz="2000" b="1" dirty="0"/>
              <a:t>-przynajmniej dwa razy w tygodniu w jadłospisie powinna pojawić się ryba</a:t>
            </a:r>
          </a:p>
          <a:p>
            <a:r>
              <a:rPr lang="pl-PL" sz="2000" b="1" dirty="0"/>
              <a:t>wybieramy chude mięso, za to eliminujemy z jadłospisu przetworzone produkty mleczne</a:t>
            </a:r>
          </a:p>
          <a:p>
            <a:r>
              <a:rPr lang="pl-PL" sz="2000" b="1" dirty="0"/>
              <a:t>-decydujemy się na tłuszcze roślinne</a:t>
            </a:r>
          </a:p>
          <a:p>
            <a:r>
              <a:rPr lang="pl-PL" sz="2000" b="1" dirty="0"/>
              <a:t>spożywamy 3-4 szklanki mleka bądź inne produkty z działu nabiał</a:t>
            </a:r>
          </a:p>
          <a:p>
            <a:r>
              <a:rPr lang="pl-PL" sz="2000" b="1" dirty="0"/>
              <a:t> -proporcja warzyw do owoców powinna wynosić 3:2</a:t>
            </a:r>
          </a:p>
          <a:p>
            <a:r>
              <a:rPr lang="pl-PL" sz="2000" b="1" dirty="0"/>
              <a:t>- mycie zębów następuje po każdym posiłku</a:t>
            </a:r>
          </a:p>
          <a:p>
            <a:r>
              <a:rPr lang="pl-PL" sz="2000" b="1" dirty="0"/>
              <a:t>- dbamy o dobrą jakość snu i odpowiednią ilość</a:t>
            </a:r>
          </a:p>
          <a:p>
            <a:r>
              <a:rPr lang="pl-PL" sz="2000" b="1" dirty="0"/>
              <a:t> -każdego dnia jemy artykuły pełnoziarniste.</a:t>
            </a:r>
          </a:p>
        </p:txBody>
      </p:sp>
    </p:spTree>
    <p:extLst>
      <p:ext uri="{BB962C8B-B14F-4D97-AF65-F5344CB8AC3E}">
        <p14:creationId xmlns:p14="http://schemas.microsoft.com/office/powerpoint/2010/main" val="861375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tile tx="0" ty="0" sx="100000" sy="100000" flip="none" algn="tl"/>
        </a:blip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6F9FC8A-D06E-0296-99EC-BB71F6978D63}"/>
              </a:ext>
            </a:extLst>
          </p:cNvPr>
          <p:cNvPicPr>
            <a:picLocks noChangeAspect="1"/>
          </p:cNvPicPr>
          <p:nvPr/>
        </p:nvPicPr>
        <p:blipFill>
          <a:blip r:embed="rId3">
            <a:alphaModFix amt="18000"/>
          </a:blip>
          <a:stretch>
            <a:fillRect/>
          </a:stretch>
        </p:blipFill>
        <p:spPr>
          <a:xfrm>
            <a:off x="1" y="0"/>
            <a:ext cx="12192000" cy="6858000"/>
          </a:xfrm>
          <a:prstGeom prst="rect">
            <a:avLst/>
          </a:prstGeom>
        </p:spPr>
      </p:pic>
      <p:sp>
        <p:nvSpPr>
          <p:cNvPr id="3" name="pole tekstowe 2">
            <a:extLst>
              <a:ext uri="{FF2B5EF4-FFF2-40B4-BE49-F238E27FC236}">
                <a16:creationId xmlns:a16="http://schemas.microsoft.com/office/drawing/2014/main" id="{9EE7E9DD-F933-36F8-F916-8C7045A696DB}"/>
              </a:ext>
            </a:extLst>
          </p:cNvPr>
          <p:cNvSpPr txBox="1"/>
          <p:nvPr/>
        </p:nvSpPr>
        <p:spPr>
          <a:xfrm>
            <a:off x="795627" y="1280160"/>
            <a:ext cx="11009376" cy="4031873"/>
          </a:xfrm>
          <a:prstGeom prst="rect">
            <a:avLst/>
          </a:prstGeom>
          <a:blipFill>
            <a:blip r:embed="rId4">
              <a:alphaModFix amt="0"/>
              <a:extLst>
                <a:ext uri="{BEBA8EAE-BF5A-486C-A8C5-ECC9F3942E4B}">
                  <a14:imgProps xmlns:a14="http://schemas.microsoft.com/office/drawing/2010/main">
                    <a14:imgLayer r:embed="rId5">
                      <a14:imgEffect>
                        <a14:colorTemperature colorTemp="2832"/>
                      </a14:imgEffect>
                      <a14:imgEffect>
                        <a14:saturation sat="0"/>
                      </a14:imgEffect>
                    </a14:imgLayer>
                  </a14:imgProps>
                </a:ext>
              </a:extLst>
            </a:blip>
            <a:tile tx="0" ty="0" sx="100000" sy="100000" flip="none" algn="tl"/>
          </a:blipFill>
        </p:spPr>
        <p:txBody>
          <a:bodyPr wrap="square">
            <a:spAutoFit/>
          </a:bodyPr>
          <a:lstStyle/>
          <a:p>
            <a:r>
              <a:rPr lang="pl-PL" sz="3200" b="1" dirty="0"/>
              <a:t>Niedobór lub nadmiar w diecie poszczególnych składników pokarmowych może prowadzić do powstania wielu chorób. Ocenia się, że przyczyniają się one do rozwoju około 80 jednostek chorobowych, z których część występuje w populacji z dużym nasileniem. Szacuje się, że dotkniętych nimi jest co najmniej 20% ogółu ludności, nie biorąc pod uwagę powszechnie występującej próchnicy oraz zakładając, że część z tych chorób jednocześnie występuje u tych samych osób</a:t>
            </a:r>
          </a:p>
        </p:txBody>
      </p:sp>
    </p:spTree>
    <p:extLst>
      <p:ext uri="{BB962C8B-B14F-4D97-AF65-F5344CB8AC3E}">
        <p14:creationId xmlns:p14="http://schemas.microsoft.com/office/powerpoint/2010/main" val="1291499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6544349C-751F-BCFE-6A11-B998762FF383}"/>
              </a:ext>
            </a:extLst>
          </p:cNvPr>
          <p:cNvPicPr>
            <a:picLocks noChangeAspect="1"/>
          </p:cNvPicPr>
          <p:nvPr/>
        </p:nvPicPr>
        <p:blipFill>
          <a:blip r:embed="rId2">
            <a:alphaModFix amt="16000"/>
          </a:blip>
          <a:stretch>
            <a:fillRect/>
          </a:stretch>
        </p:blipFill>
        <p:spPr>
          <a:xfrm>
            <a:off x="-98323" y="-176981"/>
            <a:ext cx="12290323" cy="7034981"/>
          </a:xfrm>
          <a:prstGeom prst="rect">
            <a:avLst/>
          </a:prstGeom>
        </p:spPr>
      </p:pic>
      <p:sp>
        <p:nvSpPr>
          <p:cNvPr id="2" name="Tytuł 1">
            <a:extLst>
              <a:ext uri="{FF2B5EF4-FFF2-40B4-BE49-F238E27FC236}">
                <a16:creationId xmlns:a16="http://schemas.microsoft.com/office/drawing/2014/main" id="{EF0632C8-3A21-E2B1-CF70-A96238BFF2A7}"/>
              </a:ext>
            </a:extLst>
          </p:cNvPr>
          <p:cNvSpPr>
            <a:spLocks noGrp="1"/>
          </p:cNvSpPr>
          <p:nvPr>
            <p:ph type="title"/>
          </p:nvPr>
        </p:nvSpPr>
        <p:spPr>
          <a:xfrm>
            <a:off x="383457" y="432619"/>
            <a:ext cx="11218607" cy="1081549"/>
          </a:xfrm>
        </p:spPr>
        <p:txBody>
          <a:bodyPr>
            <a:normAutofit fontScale="90000"/>
          </a:bodyPr>
          <a:lstStyle/>
          <a:p>
            <a:br>
              <a:rPr lang="pl-PL" dirty="0"/>
            </a:br>
            <a:br>
              <a:rPr lang="pl-PL" dirty="0"/>
            </a:br>
            <a:br>
              <a:rPr lang="pl-PL" dirty="0"/>
            </a:br>
            <a:br>
              <a:rPr lang="pl-PL" dirty="0"/>
            </a:br>
            <a:br>
              <a:rPr lang="pl-PL" dirty="0"/>
            </a:br>
            <a:br>
              <a:rPr lang="pl-PL" dirty="0"/>
            </a:br>
            <a:br>
              <a:rPr lang="pl-PL" dirty="0"/>
            </a:br>
            <a:br>
              <a:rPr lang="pl-PL" sz="3600" dirty="0"/>
            </a:br>
            <a:r>
              <a:rPr lang="pl-PL" sz="4000" b="1" dirty="0"/>
              <a:t>Do najczęściej występujących chorób </a:t>
            </a:r>
            <a:r>
              <a:rPr lang="pl-PL" sz="4000" b="1" dirty="0" err="1"/>
              <a:t>dietozależych</a:t>
            </a:r>
            <a:r>
              <a:rPr lang="pl-PL" sz="4000" b="1" dirty="0"/>
              <a:t> zaliczyć należy:</a:t>
            </a:r>
            <a:br>
              <a:rPr lang="pl-PL" sz="4000" b="1" dirty="0"/>
            </a:br>
            <a:br>
              <a:rPr lang="pl-PL" sz="4000" b="1" dirty="0"/>
            </a:br>
            <a:r>
              <a:rPr lang="pl-PL" sz="4000" b="1" dirty="0"/>
              <a:t>choroby serca i układu krążenia</a:t>
            </a:r>
            <a:br>
              <a:rPr lang="pl-PL" sz="4000" b="1" dirty="0"/>
            </a:br>
            <a:r>
              <a:rPr lang="pl-PL" sz="4000" b="1" dirty="0"/>
              <a:t>nadciśnienie tętnicze</a:t>
            </a:r>
            <a:br>
              <a:rPr lang="pl-PL" sz="4000" b="1" dirty="0"/>
            </a:br>
            <a:r>
              <a:rPr lang="pl-PL" sz="4000" b="1" dirty="0"/>
              <a:t>nowotwory</a:t>
            </a:r>
            <a:br>
              <a:rPr lang="pl-PL" sz="4000" b="1" dirty="0"/>
            </a:br>
            <a:r>
              <a:rPr lang="pl-PL" sz="4000" b="1" dirty="0"/>
              <a:t>otyłość</a:t>
            </a:r>
            <a:br>
              <a:rPr lang="pl-PL" sz="4000" b="1" dirty="0"/>
            </a:br>
            <a:r>
              <a:rPr lang="pl-PL" sz="4000" b="1" dirty="0"/>
              <a:t>osteoporozę</a:t>
            </a:r>
            <a:br>
              <a:rPr lang="pl-PL" sz="4000" b="1" dirty="0"/>
            </a:br>
            <a:r>
              <a:rPr lang="pl-PL" sz="4000" b="1" dirty="0"/>
              <a:t>cukrzycę typu II</a:t>
            </a:r>
            <a:br>
              <a:rPr lang="pl-PL" sz="4000" b="1" dirty="0"/>
            </a:br>
            <a:r>
              <a:rPr lang="pl-PL" sz="4000" b="1" dirty="0"/>
              <a:t>próchnicę</a:t>
            </a:r>
            <a:br>
              <a:rPr lang="pl-PL" sz="4000" b="1" dirty="0"/>
            </a:br>
            <a:r>
              <a:rPr lang="pl-PL" sz="4000" b="1" dirty="0"/>
              <a:t>choroby tarczycy (jod)</a:t>
            </a:r>
            <a:br>
              <a:rPr lang="pl-PL" sz="4000" b="1" dirty="0"/>
            </a:br>
            <a:endParaRPr lang="pl-PL" sz="4000" b="1" dirty="0"/>
          </a:p>
        </p:txBody>
      </p:sp>
    </p:spTree>
    <p:extLst>
      <p:ext uri="{BB962C8B-B14F-4D97-AF65-F5344CB8AC3E}">
        <p14:creationId xmlns:p14="http://schemas.microsoft.com/office/powerpoint/2010/main" val="1744257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 grafika wektorowa&#10;&#10;Opis wygenerowany automatycznie">
            <a:extLst>
              <a:ext uri="{FF2B5EF4-FFF2-40B4-BE49-F238E27FC236}">
                <a16:creationId xmlns:a16="http://schemas.microsoft.com/office/drawing/2014/main" id="{2C88729F-FF35-37FB-529D-9610F70B6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ole tekstowe 2">
            <a:extLst>
              <a:ext uri="{FF2B5EF4-FFF2-40B4-BE49-F238E27FC236}">
                <a16:creationId xmlns:a16="http://schemas.microsoft.com/office/drawing/2014/main" id="{6F52ACAE-EE43-3F3F-0A59-B6B75F8AAE8E}"/>
              </a:ext>
            </a:extLst>
          </p:cNvPr>
          <p:cNvSpPr txBox="1"/>
          <p:nvPr/>
        </p:nvSpPr>
        <p:spPr>
          <a:xfrm>
            <a:off x="10029669" y="2774022"/>
            <a:ext cx="1191803" cy="462338"/>
          </a:xfrm>
          <a:prstGeom prst="rect">
            <a:avLst/>
          </a:prstGeom>
          <a:solidFill>
            <a:schemeClr val="bg1"/>
          </a:solidFill>
        </p:spPr>
        <p:txBody>
          <a:bodyPr wrap="square" rtlCol="0">
            <a:spAutoFit/>
          </a:bodyPr>
          <a:lstStyle/>
          <a:p>
            <a:endParaRPr lang="pl-PL" dirty="0"/>
          </a:p>
        </p:txBody>
      </p:sp>
      <p:sp>
        <p:nvSpPr>
          <p:cNvPr id="2" name="pole tekstowe 1">
            <a:extLst>
              <a:ext uri="{FF2B5EF4-FFF2-40B4-BE49-F238E27FC236}">
                <a16:creationId xmlns:a16="http://schemas.microsoft.com/office/drawing/2014/main" id="{2B2CEB8E-891B-FC7B-1FEC-54D63036F3F0}"/>
              </a:ext>
            </a:extLst>
          </p:cNvPr>
          <p:cNvSpPr txBox="1"/>
          <p:nvPr/>
        </p:nvSpPr>
        <p:spPr>
          <a:xfrm>
            <a:off x="10029669" y="3005191"/>
            <a:ext cx="1378826" cy="464771"/>
          </a:xfrm>
          <a:prstGeom prst="rect">
            <a:avLst/>
          </a:prstGeom>
          <a:noFill/>
        </p:spPr>
        <p:txBody>
          <a:bodyPr wrap="square" rtlCol="0">
            <a:spAutoFit/>
          </a:bodyPr>
          <a:lstStyle/>
          <a:p>
            <a:r>
              <a:rPr lang="pl-PL" sz="2400" b="1" dirty="0"/>
              <a:t>Picia</a:t>
            </a:r>
          </a:p>
        </p:txBody>
      </p:sp>
    </p:spTree>
    <p:extLst>
      <p:ext uri="{BB962C8B-B14F-4D97-AF65-F5344CB8AC3E}">
        <p14:creationId xmlns:p14="http://schemas.microsoft.com/office/powerpoint/2010/main" val="803909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alphaModFix amt="49000"/>
          </a:blip>
          <a:tile tx="0" ty="0" sx="100000" sy="100000" flip="none" algn="tl"/>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Arc 28">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B5EE844D-8C2A-76F9-95C4-D5E346B0E3CB}"/>
              </a:ext>
            </a:extLst>
          </p:cNvPr>
          <p:cNvSpPr>
            <a:spLocks noGrp="1"/>
          </p:cNvSpPr>
          <p:nvPr>
            <p:ph type="title"/>
          </p:nvPr>
        </p:nvSpPr>
        <p:spPr>
          <a:xfrm>
            <a:off x="874815" y="2322864"/>
            <a:ext cx="5491090" cy="2387600"/>
          </a:xfrm>
        </p:spPr>
        <p:txBody>
          <a:bodyPr vert="horz" lIns="91440" tIns="45720" rIns="91440" bIns="45720" rtlCol="0" anchor="b">
            <a:noAutofit/>
          </a:bodyPr>
          <a:lstStyle/>
          <a:p>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br>
              <a:rPr lang="pl-PL" sz="2800" b="1" kern="1200" dirty="0">
                <a:solidFill>
                  <a:schemeClr val="tx1"/>
                </a:solidFill>
                <a:latin typeface="+mj-lt"/>
                <a:ea typeface="+mj-ea"/>
                <a:cs typeface="+mj-cs"/>
              </a:rPr>
            </a:br>
            <a:r>
              <a:rPr lang="pl-PL" sz="2400" b="1" kern="1200" dirty="0">
                <a:solidFill>
                  <a:schemeClr val="tx1"/>
                </a:solidFill>
                <a:latin typeface="+mj-lt"/>
                <a:ea typeface="+mj-ea"/>
                <a:cs typeface="+mj-cs"/>
              </a:rPr>
              <a:t>Oto lista produktów, które są naszymi sprzymierzeńcami – to pokarmy zawierające substancje chroniące przed nowotworami i hamujące ich rozwój.</a:t>
            </a:r>
            <a:br>
              <a:rPr lang="pl-PL" sz="2400" b="1" kern="1200" dirty="0">
                <a:solidFill>
                  <a:schemeClr val="tx1"/>
                </a:solidFill>
                <a:latin typeface="+mj-lt"/>
                <a:ea typeface="+mj-ea"/>
                <a:cs typeface="+mj-cs"/>
              </a:rPr>
            </a:br>
            <a:r>
              <a:rPr lang="pl-PL" sz="2400" b="1" dirty="0"/>
              <a:t>zielona herbata, kwasy omega-3, jeżyny, maliny, truskawki, jagody, warzywa krzyżowe (brukselka, kapusta biała, pekińska, włoska, brokuły, kalafior, seler łodygowy, szpinak), owoce cytrusowe, marchew i dynia, czosnek, cebula, por, szalotka i szczypior, gorzka czekolada, zioła, kurkuma</a:t>
            </a:r>
            <a:endParaRPr lang="en-US" sz="2400" b="1" kern="1200" dirty="0">
              <a:solidFill>
                <a:schemeClr val="tx1"/>
              </a:solidFill>
              <a:latin typeface="+mj-lt"/>
              <a:ea typeface="+mj-ea"/>
              <a:cs typeface="+mj-cs"/>
            </a:endParaRPr>
          </a:p>
        </p:txBody>
      </p:sp>
      <p:pic>
        <p:nvPicPr>
          <p:cNvPr id="3" name="Obraz 2">
            <a:extLst>
              <a:ext uri="{FF2B5EF4-FFF2-40B4-BE49-F238E27FC236}">
                <a16:creationId xmlns:a16="http://schemas.microsoft.com/office/drawing/2014/main" id="{501BE6BA-A8F6-39D0-917C-F8216997B0CB}"/>
              </a:ext>
            </a:extLst>
          </p:cNvPr>
          <p:cNvPicPr>
            <a:picLocks noChangeAspect="1"/>
          </p:cNvPicPr>
          <p:nvPr/>
        </p:nvPicPr>
        <p:blipFill rotWithShape="1">
          <a:blip r:embed="rId3"/>
          <a:srcRect l="3693" r="5974"/>
          <a:stretch/>
        </p:blipFill>
        <p:spPr>
          <a:xfrm>
            <a:off x="7098889" y="654567"/>
            <a:ext cx="4488125" cy="4488142"/>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31" name="Rectangle 30">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014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DC7845E7-A169-4A0A-CA61-50A07424ADF8}"/>
              </a:ext>
            </a:extLst>
          </p:cNvPr>
          <p:cNvSpPr txBox="1"/>
          <p:nvPr/>
        </p:nvSpPr>
        <p:spPr>
          <a:xfrm>
            <a:off x="747251" y="934064"/>
            <a:ext cx="8485239" cy="769441"/>
          </a:xfrm>
          <a:prstGeom prst="rect">
            <a:avLst/>
          </a:prstGeom>
          <a:noFill/>
        </p:spPr>
        <p:txBody>
          <a:bodyPr wrap="square" rtlCol="0">
            <a:spAutoFit/>
          </a:bodyPr>
          <a:lstStyle/>
          <a:p>
            <a:r>
              <a:rPr lang="pl-PL" sz="4400" b="1" i="1" dirty="0"/>
              <a:t>Suplementy to nie leki!</a:t>
            </a:r>
          </a:p>
        </p:txBody>
      </p:sp>
      <p:sp>
        <p:nvSpPr>
          <p:cNvPr id="4" name="pole tekstowe 3">
            <a:extLst>
              <a:ext uri="{FF2B5EF4-FFF2-40B4-BE49-F238E27FC236}">
                <a16:creationId xmlns:a16="http://schemas.microsoft.com/office/drawing/2014/main" id="{B69B91AF-53DF-6408-2430-9C88FA2A0328}"/>
              </a:ext>
            </a:extLst>
          </p:cNvPr>
          <p:cNvSpPr txBox="1"/>
          <p:nvPr/>
        </p:nvSpPr>
        <p:spPr>
          <a:xfrm>
            <a:off x="747251" y="1858297"/>
            <a:ext cx="10176387" cy="2554545"/>
          </a:xfrm>
          <a:prstGeom prst="rect">
            <a:avLst/>
          </a:prstGeom>
          <a:noFill/>
        </p:spPr>
        <p:txBody>
          <a:bodyPr wrap="square">
            <a:spAutoFit/>
          </a:bodyPr>
          <a:lstStyle/>
          <a:p>
            <a:r>
              <a:rPr lang="pl-PL" sz="3200" b="1" dirty="0"/>
              <a:t>Według prawodawstwa suplementy diety to środki spożywcze, których celem jest uzupełnienie normalnej diety. Suplementy nie leczą więc chorób, a przypisywanie im właściwości leczniczych w reklamach lub materiałach dołączonych do opakowania jest prawnie zabronione .</a:t>
            </a:r>
          </a:p>
        </p:txBody>
      </p:sp>
      <p:pic>
        <p:nvPicPr>
          <p:cNvPr id="6" name="Obraz 5">
            <a:extLst>
              <a:ext uri="{FF2B5EF4-FFF2-40B4-BE49-F238E27FC236}">
                <a16:creationId xmlns:a16="http://schemas.microsoft.com/office/drawing/2014/main" id="{CA5EC095-B1CD-12F0-2B07-F5DC4BF66129}"/>
              </a:ext>
            </a:extLst>
          </p:cNvPr>
          <p:cNvPicPr>
            <a:picLocks noChangeAspect="1"/>
          </p:cNvPicPr>
          <p:nvPr/>
        </p:nvPicPr>
        <p:blipFill>
          <a:blip r:embed="rId2">
            <a:alphaModFix amt="30000"/>
          </a:blip>
          <a:stretch>
            <a:fillRect/>
          </a:stretch>
        </p:blipFill>
        <p:spPr>
          <a:xfrm>
            <a:off x="0" y="0"/>
            <a:ext cx="12192000" cy="6856948"/>
          </a:xfrm>
          <a:prstGeom prst="rect">
            <a:avLst/>
          </a:prstGeom>
        </p:spPr>
      </p:pic>
    </p:spTree>
    <p:extLst>
      <p:ext uri="{BB962C8B-B14F-4D97-AF65-F5344CB8AC3E}">
        <p14:creationId xmlns:p14="http://schemas.microsoft.com/office/powerpoint/2010/main" val="740447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30149FF-EF2B-4A3E-2ED3-8B474F01784B}"/>
              </a:ext>
            </a:extLst>
          </p:cNvPr>
          <p:cNvPicPr>
            <a:picLocks noChangeAspect="1"/>
          </p:cNvPicPr>
          <p:nvPr/>
        </p:nvPicPr>
        <p:blipFill>
          <a:blip r:embed="rId2"/>
          <a:stretch>
            <a:fillRect/>
          </a:stretch>
        </p:blipFill>
        <p:spPr>
          <a:xfrm>
            <a:off x="158620" y="1"/>
            <a:ext cx="5859625" cy="6792685"/>
          </a:xfrm>
          <a:prstGeom prst="rect">
            <a:avLst/>
          </a:prstGeom>
        </p:spPr>
      </p:pic>
      <p:pic>
        <p:nvPicPr>
          <p:cNvPr id="3" name="Obraz 2">
            <a:extLst>
              <a:ext uri="{FF2B5EF4-FFF2-40B4-BE49-F238E27FC236}">
                <a16:creationId xmlns:a16="http://schemas.microsoft.com/office/drawing/2014/main" id="{08DE3846-87D3-0FA3-C9DC-1A6F91374051}"/>
              </a:ext>
            </a:extLst>
          </p:cNvPr>
          <p:cNvPicPr>
            <a:picLocks noChangeAspect="1"/>
          </p:cNvPicPr>
          <p:nvPr/>
        </p:nvPicPr>
        <p:blipFill>
          <a:blip r:embed="rId3"/>
          <a:stretch>
            <a:fillRect/>
          </a:stretch>
        </p:blipFill>
        <p:spPr>
          <a:xfrm>
            <a:off x="6173757" y="32657"/>
            <a:ext cx="5859623" cy="6792686"/>
          </a:xfrm>
          <a:prstGeom prst="rect">
            <a:avLst/>
          </a:prstGeom>
        </p:spPr>
      </p:pic>
    </p:spTree>
    <p:extLst>
      <p:ext uri="{BB962C8B-B14F-4D97-AF65-F5344CB8AC3E}">
        <p14:creationId xmlns:p14="http://schemas.microsoft.com/office/powerpoint/2010/main" val="2400311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1DD0016-E9BD-E0A9-69EE-7962056E46A9}"/>
              </a:ext>
            </a:extLst>
          </p:cNvPr>
          <p:cNvPicPr>
            <a:picLocks noChangeAspect="1"/>
          </p:cNvPicPr>
          <p:nvPr/>
        </p:nvPicPr>
        <p:blipFill>
          <a:blip r:embed="rId3">
            <a:alphaModFix amt="41000"/>
          </a:blip>
          <a:stretch>
            <a:fillRect/>
          </a:stretch>
        </p:blipFill>
        <p:spPr>
          <a:xfrm>
            <a:off x="0" y="1"/>
            <a:ext cx="12192000" cy="6858000"/>
          </a:xfrm>
          <a:prstGeom prst="rect">
            <a:avLst/>
          </a:prstGeom>
        </p:spPr>
      </p:pic>
      <p:sp>
        <p:nvSpPr>
          <p:cNvPr id="2" name="Tytuł 1">
            <a:extLst>
              <a:ext uri="{FF2B5EF4-FFF2-40B4-BE49-F238E27FC236}">
                <a16:creationId xmlns:a16="http://schemas.microsoft.com/office/drawing/2014/main" id="{F6AC5F8B-AC38-E33C-B2EB-6357F0C6D3B3}"/>
              </a:ext>
            </a:extLst>
          </p:cNvPr>
          <p:cNvSpPr>
            <a:spLocks noGrp="1"/>
          </p:cNvSpPr>
          <p:nvPr>
            <p:ph type="title"/>
          </p:nvPr>
        </p:nvSpPr>
        <p:spPr/>
        <p:txBody>
          <a:bodyPr>
            <a:normAutofit fontScale="90000"/>
          </a:bodyPr>
          <a:lstStyle/>
          <a:p>
            <a:pPr algn="ctr"/>
            <a:br>
              <a:rPr lang="pl-PL" i="1" dirty="0"/>
            </a:br>
            <a:br>
              <a:rPr lang="pl-PL" i="1" dirty="0"/>
            </a:br>
            <a:br>
              <a:rPr lang="pl-PL" i="1" dirty="0"/>
            </a:br>
            <a:br>
              <a:rPr lang="pl-PL" i="1" dirty="0"/>
            </a:br>
            <a:r>
              <a:rPr lang="pl-PL" b="1" i="1" dirty="0"/>
              <a:t>Motto</a:t>
            </a:r>
            <a:br>
              <a:rPr lang="pl-PL" b="1" i="1" dirty="0"/>
            </a:br>
            <a:br>
              <a:rPr lang="pl-PL" b="1" i="1" dirty="0"/>
            </a:br>
            <a:r>
              <a:rPr lang="pl-PL" b="1" i="1" dirty="0"/>
              <a:t>„Jeżeli nie palisz i pijesz alkohol w sposób bardzo umiarkowany, najważniejszym czynnikiem kształtującym Twoje zdrowie jest dieta</a:t>
            </a:r>
            <a:r>
              <a:rPr lang="pl-PL" i="1" dirty="0"/>
              <a:t>”</a:t>
            </a:r>
          </a:p>
        </p:txBody>
      </p:sp>
    </p:spTree>
    <p:extLst>
      <p:ext uri="{BB962C8B-B14F-4D97-AF65-F5344CB8AC3E}">
        <p14:creationId xmlns:p14="http://schemas.microsoft.com/office/powerpoint/2010/main" val="2690856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F7EC2A9-0AEB-12CE-AA61-E1A42F4D947C}"/>
              </a:ext>
            </a:extLst>
          </p:cNvPr>
          <p:cNvPicPr>
            <a:picLocks noChangeAspect="1"/>
          </p:cNvPicPr>
          <p:nvPr/>
        </p:nvPicPr>
        <p:blipFill>
          <a:blip r:embed="rId2">
            <a:alphaModFix amt="92000"/>
          </a:blip>
          <a:stretch>
            <a:fillRect/>
          </a:stretch>
        </p:blipFill>
        <p:spPr>
          <a:xfrm>
            <a:off x="157316" y="-68828"/>
            <a:ext cx="12192000" cy="6926827"/>
          </a:xfrm>
          <a:prstGeom prst="rect">
            <a:avLst/>
          </a:prstGeom>
        </p:spPr>
      </p:pic>
      <p:sp>
        <p:nvSpPr>
          <p:cNvPr id="2" name="Tytuł 1">
            <a:extLst>
              <a:ext uri="{FF2B5EF4-FFF2-40B4-BE49-F238E27FC236}">
                <a16:creationId xmlns:a16="http://schemas.microsoft.com/office/drawing/2014/main" id="{9909F29A-61E3-4564-CEE0-F3796872629F}"/>
              </a:ext>
            </a:extLst>
          </p:cNvPr>
          <p:cNvSpPr>
            <a:spLocks noGrp="1"/>
          </p:cNvSpPr>
          <p:nvPr>
            <p:ph type="title"/>
          </p:nvPr>
        </p:nvSpPr>
        <p:spPr>
          <a:xfrm>
            <a:off x="3195484" y="1730477"/>
            <a:ext cx="8158315" cy="2831691"/>
          </a:xfrm>
        </p:spPr>
        <p:txBody>
          <a:bodyPr>
            <a:normAutofit/>
          </a:bodyPr>
          <a:lstStyle/>
          <a:p>
            <a:r>
              <a:rPr lang="pl-PL" sz="6000" dirty="0">
                <a:solidFill>
                  <a:srgbClr val="FF0000"/>
                </a:solidFill>
              </a:rPr>
              <a:t>Dziękuję za uwagę</a:t>
            </a:r>
          </a:p>
        </p:txBody>
      </p:sp>
    </p:spTree>
    <p:extLst>
      <p:ext uri="{BB962C8B-B14F-4D97-AF65-F5344CB8AC3E}">
        <p14:creationId xmlns:p14="http://schemas.microsoft.com/office/powerpoint/2010/main" val="3320640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żywność, stół, talerz, owoce&#10;&#10;Opis wygenerowany automatycznie">
            <a:extLst>
              <a:ext uri="{FF2B5EF4-FFF2-40B4-BE49-F238E27FC236}">
                <a16:creationId xmlns:a16="http://schemas.microsoft.com/office/drawing/2014/main" id="{D567BD5B-5D39-7E69-CC82-01B6819EF5F8}"/>
              </a:ext>
            </a:extLst>
          </p:cNvPr>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0" y="-36751"/>
            <a:ext cx="12229113" cy="6894751"/>
          </a:xfrm>
          <a:prstGeom prst="rect">
            <a:avLst/>
          </a:prstGeom>
        </p:spPr>
      </p:pic>
      <p:sp>
        <p:nvSpPr>
          <p:cNvPr id="3" name="pole tekstowe 2">
            <a:extLst>
              <a:ext uri="{FF2B5EF4-FFF2-40B4-BE49-F238E27FC236}">
                <a16:creationId xmlns:a16="http://schemas.microsoft.com/office/drawing/2014/main" id="{CF2D5163-FB87-B114-F70D-4FAAF865A875}"/>
              </a:ext>
            </a:extLst>
          </p:cNvPr>
          <p:cNvSpPr txBox="1"/>
          <p:nvPr/>
        </p:nvSpPr>
        <p:spPr>
          <a:xfrm>
            <a:off x="59342" y="1634301"/>
            <a:ext cx="11789664" cy="3108543"/>
          </a:xfrm>
          <a:prstGeom prst="rect">
            <a:avLst/>
          </a:prstGeom>
          <a:noFill/>
        </p:spPr>
        <p:txBody>
          <a:bodyPr wrap="square">
            <a:spAutoFit/>
          </a:bodyPr>
          <a:lstStyle/>
          <a:p>
            <a:pPr algn="ctr"/>
            <a:endParaRPr lang="pl-PL" sz="3600" dirty="0"/>
          </a:p>
          <a:p>
            <a:pPr algn="ctr"/>
            <a:r>
              <a:rPr lang="pl-PL" sz="8000" b="1" dirty="0">
                <a:latin typeface="+mj-lt"/>
              </a:rPr>
              <a:t>Zdrowe odżywianie – podstawowe zasady </a:t>
            </a:r>
          </a:p>
        </p:txBody>
      </p:sp>
    </p:spTree>
    <p:extLst>
      <p:ext uri="{BB962C8B-B14F-4D97-AF65-F5344CB8AC3E}">
        <p14:creationId xmlns:p14="http://schemas.microsoft.com/office/powerpoint/2010/main" val="231161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żywność, stół, talerz, kilka&#10;&#10;Opis wygenerowany automatycznie">
            <a:extLst>
              <a:ext uri="{FF2B5EF4-FFF2-40B4-BE49-F238E27FC236}">
                <a16:creationId xmlns:a16="http://schemas.microsoft.com/office/drawing/2014/main" id="{CE0175FC-E48D-D2B5-C9C8-C99B845628ED}"/>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3" name="pole tekstowe 2">
            <a:extLst>
              <a:ext uri="{FF2B5EF4-FFF2-40B4-BE49-F238E27FC236}">
                <a16:creationId xmlns:a16="http://schemas.microsoft.com/office/drawing/2014/main" id="{F03050EB-A34B-D275-77D2-287A2117E95E}"/>
              </a:ext>
            </a:extLst>
          </p:cNvPr>
          <p:cNvSpPr txBox="1"/>
          <p:nvPr/>
        </p:nvSpPr>
        <p:spPr>
          <a:xfrm>
            <a:off x="0" y="0"/>
            <a:ext cx="12191999" cy="6894195"/>
          </a:xfrm>
          <a:prstGeom prst="rect">
            <a:avLst/>
          </a:prstGeom>
          <a:noFill/>
        </p:spPr>
        <p:txBody>
          <a:bodyPr wrap="square">
            <a:spAutoFit/>
          </a:bodyPr>
          <a:lstStyle/>
          <a:p>
            <a:pPr algn="just"/>
            <a:r>
              <a:rPr lang="pl-PL" sz="2600" b="1" dirty="0">
                <a:latin typeface="+mj-lt"/>
              </a:rPr>
              <a:t>1. Wybieraj produkty pochodzenia naturalnego, z ekologicznych gospodarstw – mięso, nabiał, jaja, produkty zbożowe, warzywa i owoce. </a:t>
            </a:r>
          </a:p>
          <a:p>
            <a:pPr algn="just"/>
            <a:r>
              <a:rPr lang="pl-PL" sz="2600" b="1" dirty="0">
                <a:latin typeface="+mj-lt"/>
              </a:rPr>
              <a:t>2. Zachowaj sezonowość produktów. Im krótsza droga produktu od producenta do konsumenta, tym większa zawartość składników odżywczych, witamin i minerałów i niższe skażenie chemią rolną.</a:t>
            </a:r>
          </a:p>
          <a:p>
            <a:pPr algn="just"/>
            <a:r>
              <a:rPr lang="pl-PL" sz="2600" b="1" dirty="0">
                <a:latin typeface="+mj-lt"/>
              </a:rPr>
              <a:t>3.   Spożywaj produkty o jak najmniejszym stopniu przetworzenia. </a:t>
            </a:r>
          </a:p>
          <a:p>
            <a:pPr algn="just"/>
            <a:r>
              <a:rPr lang="pl-PL" sz="2600" b="1" dirty="0">
                <a:latin typeface="+mj-lt"/>
              </a:rPr>
              <a:t>4. Warzywa i owoce w proporcji 3:1 powinny stanowić połowę „zdrowego talerza”. Różnokolorowe rośliny są źródłem witamin i błonnika pokarmowego. </a:t>
            </a:r>
          </a:p>
          <a:p>
            <a:pPr algn="just"/>
            <a:r>
              <a:rPr lang="pl-PL" sz="2600" b="1" dirty="0">
                <a:latin typeface="+mj-lt"/>
              </a:rPr>
              <a:t>5.  Błonnik pokarmowy spożywany we właściwej ilości zapewnia właściwą perystaltykę jelit, zapobiega zaparciom i pomaga w utrzymaniu prawidłowej masy ciała. </a:t>
            </a:r>
          </a:p>
          <a:p>
            <a:pPr algn="just"/>
            <a:r>
              <a:rPr lang="pl-PL" sz="2600" b="1" dirty="0">
                <a:latin typeface="+mj-lt"/>
              </a:rPr>
              <a:t>6.  Zdrowe węglowodany , tj. kasze, makaron razowy, płatki owsiane, pieczywo razowe jako podstawowe źródło energii. </a:t>
            </a:r>
          </a:p>
          <a:p>
            <a:pPr algn="just"/>
            <a:r>
              <a:rPr lang="pl-PL" sz="2600" b="1" dirty="0">
                <a:latin typeface="+mj-lt"/>
              </a:rPr>
              <a:t>7. Nasiona roślin strączkowych, czyli białko pochodzenia roślinnego m.in. ciecierzyca, soczewica, fasola, groch, bób, jako alternatywa dla białka zwierzęcego. </a:t>
            </a:r>
          </a:p>
          <a:p>
            <a:pPr algn="just"/>
            <a:r>
              <a:rPr lang="pl-PL" sz="2600" b="1" dirty="0">
                <a:latin typeface="+mj-lt"/>
              </a:rPr>
              <a:t>8. Dzień rozpoczynaj od pożywnego śniadania, które będzie źródłem energii i zapewni właściwy poziom koncentracji. </a:t>
            </a:r>
          </a:p>
          <a:p>
            <a:pPr algn="just"/>
            <a:r>
              <a:rPr lang="pl-PL" sz="2600" b="1" dirty="0">
                <a:latin typeface="+mj-lt"/>
              </a:rPr>
              <a:t>9.  Pij wodę w ilości około 2 litrów na dobę.</a:t>
            </a:r>
          </a:p>
        </p:txBody>
      </p:sp>
    </p:spTree>
    <p:extLst>
      <p:ext uri="{BB962C8B-B14F-4D97-AF65-F5344CB8AC3E}">
        <p14:creationId xmlns:p14="http://schemas.microsoft.com/office/powerpoint/2010/main" val="2676878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E291920-3EDF-5847-A7D8-FD1FD9B2CDBC}"/>
              </a:ext>
            </a:extLst>
          </p:cNvPr>
          <p:cNvPicPr>
            <a:picLocks noChangeAspect="1"/>
          </p:cNvPicPr>
          <p:nvPr/>
        </p:nvPicPr>
        <p:blipFill>
          <a:blip r:embed="rId2">
            <a:alphaModFix amt="32000"/>
          </a:blip>
          <a:stretch>
            <a:fillRect/>
          </a:stretch>
        </p:blipFill>
        <p:spPr>
          <a:xfrm>
            <a:off x="0" y="0"/>
            <a:ext cx="12192002" cy="6919451"/>
          </a:xfrm>
          <a:prstGeom prst="rect">
            <a:avLst/>
          </a:prstGeom>
        </p:spPr>
      </p:pic>
      <p:sp>
        <p:nvSpPr>
          <p:cNvPr id="2" name="Tytuł 1">
            <a:extLst>
              <a:ext uri="{FF2B5EF4-FFF2-40B4-BE49-F238E27FC236}">
                <a16:creationId xmlns:a16="http://schemas.microsoft.com/office/drawing/2014/main" id="{07BFC35C-B56C-E71F-7837-BB9A29BC611B}"/>
              </a:ext>
            </a:extLst>
          </p:cNvPr>
          <p:cNvSpPr>
            <a:spLocks noGrp="1"/>
          </p:cNvSpPr>
          <p:nvPr>
            <p:ph type="title"/>
          </p:nvPr>
        </p:nvSpPr>
        <p:spPr>
          <a:xfrm>
            <a:off x="675967" y="2444648"/>
            <a:ext cx="10515600" cy="1325563"/>
          </a:xfrm>
        </p:spPr>
        <p:txBody>
          <a:bodyPr>
            <a:normAutofit fontScale="90000"/>
          </a:bodyPr>
          <a:lstStyle/>
          <a:p>
            <a:pPr algn="ctr"/>
            <a:r>
              <a:rPr lang="pl-PL" b="1" i="1" dirty="0"/>
              <a:t>„Żeby życie miało smaczek raz jabłuszko, </a:t>
            </a:r>
            <a:br>
              <a:rPr lang="pl-PL" b="1" i="1" dirty="0"/>
            </a:br>
            <a:r>
              <a:rPr lang="pl-PL" b="1" i="1" dirty="0"/>
              <a:t>raz buraczek”</a:t>
            </a:r>
            <a:br>
              <a:rPr lang="pl-PL" b="1" dirty="0"/>
            </a:br>
            <a:br>
              <a:rPr lang="pl-PL" b="1" dirty="0"/>
            </a:br>
            <a:r>
              <a:rPr lang="pl-PL" sz="3600" b="1" dirty="0"/>
              <a:t>Warzywa i owoce wykazują tak wszechstronne korzystne działanie, ponieważ zawierają witaminy, składniki mineralne oraz błonnik pokarmowy, a także całą gamę różnych substancji bioaktywnych, które spełniają bardzo ważne funkcje w organizmie. Ciało człowieka nie potrafi magazynować niektórych z tych substancji, dlatego w celu dobrego ich wykorzystania powinniśmy spożywać niewielkie ilości warzyw i owoców wielokrotnie w ciągu dnia. Aby zapewnić sobie zdrowie, trzeba zjadać codziennie co najmniej </a:t>
            </a:r>
            <a:br>
              <a:rPr lang="pl-PL" sz="3600" b="1" dirty="0"/>
            </a:br>
            <a:r>
              <a:rPr lang="pl-PL" sz="3600" b="1" dirty="0"/>
              <a:t>5 porcji warzyw i owoców.</a:t>
            </a:r>
            <a:endParaRPr lang="pl-PL" b="1" dirty="0"/>
          </a:p>
        </p:txBody>
      </p:sp>
    </p:spTree>
    <p:extLst>
      <p:ext uri="{BB962C8B-B14F-4D97-AF65-F5344CB8AC3E}">
        <p14:creationId xmlns:p14="http://schemas.microsoft.com/office/powerpoint/2010/main" val="75595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żywność, talerz, miska, owoce&#10;&#10;Opis wygenerowany automatycznie">
            <a:extLst>
              <a:ext uri="{FF2B5EF4-FFF2-40B4-BE49-F238E27FC236}">
                <a16:creationId xmlns:a16="http://schemas.microsoft.com/office/drawing/2014/main" id="{A6AF971F-EA95-4A42-6889-8565B917356D}"/>
              </a:ext>
            </a:extLst>
          </p:cNvPr>
          <p:cNvPicPr>
            <a:picLocks noChangeAspect="1"/>
          </p:cNvPicPr>
          <p:nvPr/>
        </p:nvPicPr>
        <p:blipFill>
          <a:blip r:embed="rId2">
            <a:alphaModFix amt="3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ole tekstowe 2">
            <a:extLst>
              <a:ext uri="{FF2B5EF4-FFF2-40B4-BE49-F238E27FC236}">
                <a16:creationId xmlns:a16="http://schemas.microsoft.com/office/drawing/2014/main" id="{617C3D4F-7A39-1174-52AC-04A3FE2E5C33}"/>
              </a:ext>
            </a:extLst>
          </p:cNvPr>
          <p:cNvSpPr txBox="1"/>
          <p:nvPr/>
        </p:nvSpPr>
        <p:spPr>
          <a:xfrm>
            <a:off x="238540" y="604684"/>
            <a:ext cx="11744076" cy="5078313"/>
          </a:xfrm>
          <a:prstGeom prst="rect">
            <a:avLst/>
          </a:prstGeom>
          <a:noFill/>
        </p:spPr>
        <p:txBody>
          <a:bodyPr wrap="square">
            <a:spAutoFit/>
          </a:bodyPr>
          <a:lstStyle/>
          <a:p>
            <a:r>
              <a:rPr lang="pl-PL" sz="3600" b="1" i="1" dirty="0">
                <a:latin typeface="+mj-lt"/>
              </a:rPr>
              <a:t>„Skrobia to podstawa, czyli zdrowo skrobnij”</a:t>
            </a:r>
          </a:p>
          <a:p>
            <a:endParaRPr lang="pl-PL" sz="3200" b="1" i="1" dirty="0">
              <a:latin typeface="+mj-lt"/>
            </a:endParaRPr>
          </a:p>
          <a:p>
            <a:endParaRPr lang="pl-PL" sz="3200" b="1" i="1" dirty="0">
              <a:latin typeface="+mj-lt"/>
            </a:endParaRPr>
          </a:p>
          <a:p>
            <a:r>
              <a:rPr lang="pl-PL" sz="3200" b="1" dirty="0">
                <a:latin typeface="+mj-lt"/>
              </a:rPr>
              <a:t>Jedząc produkty zawierające skrobię, zwłaszcza te pełnoziarniste  spożywamy błonnik, który poprawia trawienie.</a:t>
            </a:r>
          </a:p>
          <a:p>
            <a:r>
              <a:rPr lang="pl-PL" sz="3200" b="1" dirty="0">
                <a:latin typeface="+mj-lt"/>
              </a:rPr>
              <a:t>Zapotrzebowanie na energię zależy między</a:t>
            </a:r>
          </a:p>
          <a:p>
            <a:r>
              <a:rPr lang="pl-PL" sz="3200" b="1" dirty="0">
                <a:latin typeface="+mj-lt"/>
              </a:rPr>
              <a:t> innymi od tego, ile ważysz i jak dużo się poruszasz. Jeśli dużo się ruszasz, możesz na przykład zjeść więcej, podczas gdy ci, którzy poruszają się mniej, powinni spożywać mniejsze porcje (ale zachowując te same proporcje różnych kategorii produktów).</a:t>
            </a:r>
          </a:p>
        </p:txBody>
      </p:sp>
    </p:spTree>
    <p:extLst>
      <p:ext uri="{BB962C8B-B14F-4D97-AF65-F5344CB8AC3E}">
        <p14:creationId xmlns:p14="http://schemas.microsoft.com/office/powerpoint/2010/main" val="1277081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A33607F-E531-BAC1-3F51-96BC4096E215}"/>
              </a:ext>
            </a:extLst>
          </p:cNvPr>
          <p:cNvPicPr>
            <a:picLocks noChangeAspect="1"/>
          </p:cNvPicPr>
          <p:nvPr/>
        </p:nvPicPr>
        <p:blipFill>
          <a:blip r:embed="rId2">
            <a:alphaModFix amt="45000"/>
          </a:blip>
          <a:stretch>
            <a:fillRect/>
          </a:stretch>
        </p:blipFill>
        <p:spPr>
          <a:xfrm>
            <a:off x="0" y="0"/>
            <a:ext cx="11782386" cy="6858000"/>
          </a:xfrm>
          <a:prstGeom prst="rect">
            <a:avLst/>
          </a:prstGeom>
        </p:spPr>
      </p:pic>
      <p:sp>
        <p:nvSpPr>
          <p:cNvPr id="2" name="Tytuł 1">
            <a:extLst>
              <a:ext uri="{FF2B5EF4-FFF2-40B4-BE49-F238E27FC236}">
                <a16:creationId xmlns:a16="http://schemas.microsoft.com/office/drawing/2014/main" id="{0A1B10B4-AB7F-D316-1AA6-E1C2BCAC6FB2}"/>
              </a:ext>
            </a:extLst>
          </p:cNvPr>
          <p:cNvSpPr>
            <a:spLocks noGrp="1"/>
          </p:cNvSpPr>
          <p:nvPr>
            <p:ph type="title"/>
          </p:nvPr>
        </p:nvSpPr>
        <p:spPr>
          <a:xfrm>
            <a:off x="409613" y="732736"/>
            <a:ext cx="11437829" cy="1325563"/>
          </a:xfrm>
        </p:spPr>
        <p:txBody>
          <a:bodyPr>
            <a:normAutofit fontScale="90000"/>
          </a:bodyPr>
          <a:lstStyle/>
          <a:p>
            <a:br>
              <a:rPr lang="pl-PL" dirty="0"/>
            </a:br>
            <a:br>
              <a:rPr lang="pl-PL" dirty="0"/>
            </a:br>
            <a:br>
              <a:rPr lang="pl-PL" dirty="0"/>
            </a:br>
            <a:br>
              <a:rPr lang="pl-PL" dirty="0"/>
            </a:br>
            <a:br>
              <a:rPr lang="pl-PL" dirty="0"/>
            </a:br>
            <a:r>
              <a:rPr lang="pl-PL" b="1" i="1" dirty="0"/>
              <a:t>Węglowodany</a:t>
            </a:r>
            <a:br>
              <a:rPr lang="pl-PL" dirty="0"/>
            </a:br>
            <a:br>
              <a:rPr lang="pl-PL" dirty="0"/>
            </a:br>
            <a:r>
              <a:rPr lang="pl-PL" sz="4000" b="1" dirty="0" err="1"/>
              <a:t>Węglowodany</a:t>
            </a:r>
            <a:r>
              <a:rPr lang="pl-PL" sz="4000" b="1" dirty="0"/>
              <a:t> stanowią kluczowy substrat energetyczny dla organizmu człowieka. Są jedynym źródłem energii dla mózgu, rdzenia nerwowego oraz erytrocytów, jak również źródłem wykorzystywanym przez tkankę mięśniową, wątrobę, serce, nerki oraz jelita.</a:t>
            </a:r>
          </a:p>
        </p:txBody>
      </p:sp>
    </p:spTree>
    <p:extLst>
      <p:ext uri="{BB962C8B-B14F-4D97-AF65-F5344CB8AC3E}">
        <p14:creationId xmlns:p14="http://schemas.microsoft.com/office/powerpoint/2010/main" val="3819051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żywność, talerz, miska, owoce&#10;&#10;Opis wygenerowany automatycznie">
            <a:extLst>
              <a:ext uri="{FF2B5EF4-FFF2-40B4-BE49-F238E27FC236}">
                <a16:creationId xmlns:a16="http://schemas.microsoft.com/office/drawing/2014/main" id="{9A0FAD90-6325-9CA2-5054-9786DB1762A7}"/>
              </a:ext>
            </a:extLst>
          </p:cNvPr>
          <p:cNvPicPr>
            <a:picLocks noChangeAspect="1"/>
          </p:cNvPicPr>
          <p:nvPr/>
        </p:nvPicPr>
        <p:blipFill>
          <a:blip r:embed="rId2">
            <a:alphaModFix amt="49000"/>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3" name="pole tekstowe 2">
            <a:extLst>
              <a:ext uri="{FF2B5EF4-FFF2-40B4-BE49-F238E27FC236}">
                <a16:creationId xmlns:a16="http://schemas.microsoft.com/office/drawing/2014/main" id="{2BE81F13-2EB4-CB9E-31AA-66A4C35D72C5}"/>
              </a:ext>
            </a:extLst>
          </p:cNvPr>
          <p:cNvSpPr txBox="1"/>
          <p:nvPr/>
        </p:nvSpPr>
        <p:spPr>
          <a:xfrm>
            <a:off x="134112" y="170688"/>
            <a:ext cx="9534144" cy="5755422"/>
          </a:xfrm>
          <a:prstGeom prst="rect">
            <a:avLst/>
          </a:prstGeom>
          <a:noFill/>
        </p:spPr>
        <p:txBody>
          <a:bodyPr wrap="square">
            <a:spAutoFit/>
          </a:bodyPr>
          <a:lstStyle/>
          <a:p>
            <a:pPr algn="ctr"/>
            <a:endParaRPr lang="pl-PL" sz="3200" b="1" dirty="0"/>
          </a:p>
          <a:p>
            <a:pPr algn="ctr"/>
            <a:r>
              <a:rPr lang="pl-PL" sz="3200" b="1" dirty="0">
                <a:latin typeface="+mj-lt"/>
              </a:rPr>
              <a:t>Wskazówki dotyczące utrzymania równowagi energetycznej:</a:t>
            </a:r>
          </a:p>
          <a:p>
            <a:pPr algn="ctr"/>
            <a:endParaRPr lang="pl-PL" sz="3200" b="1" dirty="0">
              <a:latin typeface="+mj-lt"/>
            </a:endParaRPr>
          </a:p>
          <a:p>
            <a:r>
              <a:rPr lang="pl-PL" sz="3200" b="1" dirty="0">
                <a:latin typeface="+mj-lt"/>
              </a:rPr>
              <a:t>- staraj się jeść, gdy jesteś głodny/a, ale nie za każdym razem.</a:t>
            </a:r>
          </a:p>
          <a:p>
            <a:r>
              <a:rPr lang="pl-PL" sz="3200" b="1" dirty="0">
                <a:latin typeface="+mj-lt"/>
              </a:rPr>
              <a:t>- łatwiej jest uniknąć podjadania, jeśli regularnie jesz śniadanie, obiad i kolację oraz dobrą przekąskę.</a:t>
            </a:r>
          </a:p>
          <a:p>
            <a:r>
              <a:rPr lang="pl-PL" sz="3200" b="1" dirty="0">
                <a:latin typeface="+mj-lt"/>
              </a:rPr>
              <a:t>- dostosuj ilość jedzenia do własnego stylu życia. Korzystaj z modelu talerza zdrowego żywienia. </a:t>
            </a:r>
          </a:p>
          <a:p>
            <a:endParaRPr lang="pl-PL" sz="2400" dirty="0"/>
          </a:p>
          <a:p>
            <a:endParaRPr lang="pl-PL" sz="2400" dirty="0"/>
          </a:p>
        </p:txBody>
      </p:sp>
    </p:spTree>
    <p:extLst>
      <p:ext uri="{BB962C8B-B14F-4D97-AF65-F5344CB8AC3E}">
        <p14:creationId xmlns:p14="http://schemas.microsoft.com/office/powerpoint/2010/main" val="15215759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2313</Words>
  <Application>Microsoft Office PowerPoint</Application>
  <PresentationFormat>Panoramiczny</PresentationFormat>
  <Paragraphs>87</Paragraphs>
  <Slides>39</Slides>
  <Notes>4</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39</vt:i4>
      </vt:variant>
    </vt:vector>
  </HeadingPairs>
  <TitlesOfParts>
    <vt:vector size="43" baseType="lpstr">
      <vt:lpstr>Arial</vt:lpstr>
      <vt:lpstr>Calibri</vt:lpstr>
      <vt:lpstr>Calibri Light</vt:lpstr>
      <vt:lpstr>Motyw pakietu Office</vt:lpstr>
      <vt:lpstr>„Rola właściwego żywienia, wpływ na rozwój, jakość i długość życia”</vt:lpstr>
      <vt:lpstr>   Zdrowe jedzenie, aktywność fizyczna i balans pomiędzy pracą a odpoczynkiem to filary zdrowia. Jednak podstawą prawidłowego funkcjonowania organizmu jest zdrowe odżywianie. Co znaczy termin „zdrowe jedzenie” i dlaczego warto zadbać o jakość pożywienia.</vt:lpstr>
      <vt:lpstr>Prezentacja programu PowerPoint</vt:lpstr>
      <vt:lpstr>Prezentacja programu PowerPoint</vt:lpstr>
      <vt:lpstr>Prezentacja programu PowerPoint</vt:lpstr>
      <vt:lpstr>„Żeby życie miało smaczek raz jabłuszko,  raz buraczek”  Warzywa i owoce wykazują tak wszechstronne korzystne działanie, ponieważ zawierają witaminy, składniki mineralne oraz błonnik pokarmowy, a także całą gamę różnych substancji bioaktywnych, które spełniają bardzo ważne funkcje w organizmie. Ciało człowieka nie potrafi magazynować niektórych z tych substancji, dlatego w celu dobrego ich wykorzystania powinniśmy spożywać niewielkie ilości warzyw i owoców wielokrotnie w ciągu dnia. Aby zapewnić sobie zdrowie, trzeba zjadać codziennie co najmniej  5 porcji warzyw i owoców.</vt:lpstr>
      <vt:lpstr>Prezentacja programu PowerPoint</vt:lpstr>
      <vt:lpstr>     Węglowodany  Węglowodany stanowią kluczowy substrat energetyczny dla organizmu człowieka. Są jedynym źródłem energii dla mózgu, rdzenia nerwowego oraz erytrocytów, jak również źródłem wykorzystywanym przez tkankę mięśniową, wątrobę, serce, nerki oraz jelita.</vt:lpstr>
      <vt:lpstr>Prezentacja programu PowerPoint</vt:lpstr>
      <vt:lpstr>        „Tłuszcze z umiarem, czyli nie przetłuszczaj się”  Rola tłuszczu w diecie jest nieoceniona. To dzięki niemu możemy korzystać z dobrodziejstw witamin A,D,E oraz K, gdyż ich budowa umożliwia im rozpuszczanie się w tłuszczach. Bez tłuszczu nie przyswoimy witaminy D.  Wytyczne żywieniowe dotyczące ilości dziennego spożycia tłuszczów nasyconych określają, że przeciętny mężczyzna powinien jeść ich nie więcej niż 30 gramów, a przeciętna kobieta – mniej niż 20 gramów dziennie.</vt:lpstr>
      <vt:lpstr>       „Bez białka nie ma ciałka!”  Według zaleceń zdrowy człowiek powinien dostarczać od 10 do 15% wartości energetycznej diety z białek. Dobrym źródłem białka jest mięso (przede wszystkim chudy drób), ryby, chudy nabiał, jaja, nasiona roślin strączkowych oraz orzechy. Warto jednak pamiętać, że białko w mniejszej ilości znajduje się w większości pokarmów, np. kaszy, ryżu i makaronach, owocach i warzywach, dlatego bardzo łatwo jest przekroczyć zalecaną wartość.</vt:lpstr>
      <vt:lpstr>      „Etykieta źródłem informacji”  Na etykietach wielu produktów spożywczych można znaleźć skrót GDA (Guideline Daily Amounts), czyli Wskazane Dzienne Spożycie. Naukowcy określili ile energii oraz składników odżywczych powinna nam dostarczać codzienna dieta i właśnie te wartości podaje Wskazane  Dzienne Spożycie.</vt:lpstr>
      <vt:lpstr>Prezentacja programu PowerPoint</vt:lpstr>
      <vt:lpstr>Prezentacja programu PowerPoint</vt:lpstr>
      <vt:lpstr>        Woda  Woda bierze udział w procesach trawienia – jest podstawowym składnikiem enzymów trawiennych, umożliwia formowanie kęsa pokarmowego oraz wchłanianie składników odżywczych z przewodu pokarmowego. Woda w znacznym stopniu zapobiega zaparciom i reguluje wypróżnienia. Przyjmuje się, że na jeden kilogram masy ciała, powinno się wypijać około 0,2 litra wody. Jednak zapotrzebowanie na wodę zależy tak naprawdę od wielu czynników. Zdrowy, dorosły człowiek powinien wypijać od 1,5 do 2 litrów wody – w zależności od płci, temperatury otoczenia i aktywności fizycznej. A w czasie intensywnego wysiłku i upałów nawet do 4–5 litrów na dobę.</vt:lpstr>
      <vt:lpstr>       „Nie przesalaj się!  Zamiast soli przyprawiaj  ziołami”  Według Światowej Organizacji  Zdrowia (WHO), bezpieczny  poziom spożycia soli wynosi  maksymalnie 5 gramów dziennie.  To tyle co jedna płaska łyżeczka  od herbaty.</vt:lpstr>
      <vt:lpstr>      Wyliczanie prawidłowej masy ciała  Obliczenie BMI jest bardzo proste, a wystarczy do wzoru podstawić tylko dwie informacje - swoją wagę, oraz wzrost wyrażony w metrach. Wzór na BMI wygląda następująco: należy podzielić swoją wagę przez wzrost wyrażony w metrach i podniesiony do kwadratu.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Piramida Żywienia jest ilustracją przedstawiającą zalecany przez specjalistów sposób odżywiania. Na jednym obrazku streszcza najważniejsze zasady komponowania codziennego jadłospisu. </vt:lpstr>
      <vt:lpstr>       Piramida żywienia dla dzieci i młodzieży jest kierowana do pociech w wieku 4-18 lat.  Piramida zdrowego żywienia dla dzieci i nastolatków bazuje na dużej ilości ruchu. </vt:lpstr>
      <vt:lpstr>Prezentacja programu PowerPoint</vt:lpstr>
      <vt:lpstr>       Piramida żywieniowa dla dorosłych  Piramida żywienia dla osób dorosłych jest skierowana do ludzi w przedziale wiekowym wynoszącym od 18 lat aż do seniorów. Należy pamiętać jednak, że osoby starsze i bardzo aktywne fizycznie mają nieco inne wytyczne z wielu względów.</vt:lpstr>
      <vt:lpstr>Prezentacja programu PowerPoint</vt:lpstr>
      <vt:lpstr>Prezentacja programu PowerPoint</vt:lpstr>
      <vt:lpstr>        Do najczęściej występujących chorób dietozależych zaliczyć należy:  choroby serca i układu krążenia nadciśnienie tętnicze nowotwory otyłość osteoporozę cukrzycę typu II próchnicę choroby tarczycy (jod) </vt:lpstr>
      <vt:lpstr>Prezentacja programu PowerPoint</vt:lpstr>
      <vt:lpstr>                         Oto lista produktów, które są naszymi sprzymierzeńcami – to pokarmy zawierające substancje chroniące przed nowotworami i hamujące ich rozwój. zielona herbata, kwasy omega-3, jeżyny, maliny, truskawki, jagody, warzywa krzyżowe (brukselka, kapusta biała, pekińska, włoska, brokuły, kalafior, seler łodygowy, szpinak), owoce cytrusowe, marchew i dynia, czosnek, cebula, por, szalotka i szczypior, gorzka czekolada, zioła, kurkuma</vt:lpstr>
      <vt:lpstr>Prezentacja programu PowerPoint</vt:lpstr>
      <vt:lpstr>Prezentacja programu PowerPoint</vt:lpstr>
      <vt:lpstr>    Motto  „Jeżeli nie palisz i pijesz alkohol w sposób bardzo umiarkowany, najważniejszym czynnikiem kształtującym Twoje zdrowie jest dieta”</vt:lpstr>
      <vt:lpstr>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„Rola właściwego żywienia, wpływ na rozwój jakość i długość życia.”</dc:title>
  <dc:creator>PSSE Opoczno - Edyta Turlińska</dc:creator>
  <cp:lastModifiedBy>PSSE Opoczno - Agnieszka Borowiecka</cp:lastModifiedBy>
  <cp:revision>25</cp:revision>
  <cp:lastPrinted>2022-10-07T09:30:55Z</cp:lastPrinted>
  <dcterms:created xsi:type="dcterms:W3CDTF">2022-10-05T10:05:36Z</dcterms:created>
  <dcterms:modified xsi:type="dcterms:W3CDTF">2022-10-14T05:59:58Z</dcterms:modified>
</cp:coreProperties>
</file>